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082" r:id="rId2"/>
    <p:sldId id="1071" r:id="rId3"/>
    <p:sldId id="1075" r:id="rId4"/>
    <p:sldId id="1076" r:id="rId5"/>
    <p:sldId id="1077" r:id="rId6"/>
    <p:sldId id="1078" r:id="rId7"/>
    <p:sldId id="1072" r:id="rId8"/>
    <p:sldId id="1073" r:id="rId9"/>
    <p:sldId id="260" r:id="rId10"/>
    <p:sldId id="1063" r:id="rId11"/>
    <p:sldId id="1064" r:id="rId12"/>
    <p:sldId id="280" r:id="rId13"/>
    <p:sldId id="1079" r:id="rId14"/>
    <p:sldId id="1080" r:id="rId15"/>
    <p:sldId id="1081" r:id="rId16"/>
    <p:sldId id="274" r:id="rId17"/>
    <p:sldId id="1070" r:id="rId18"/>
  </p:sldIdLst>
  <p:sldSz cx="12192000" cy="6858000"/>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7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15D197-2508-42DB-914F-CDD80C7BF08C}" v="2" dt="2023-06-23T22:52:03.5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598" autoAdjust="0"/>
  </p:normalViewPr>
  <p:slideViewPr>
    <p:cSldViewPr snapToGrid="0">
      <p:cViewPr varScale="1">
        <p:scale>
          <a:sx n="57" d="100"/>
          <a:sy n="57" d="100"/>
        </p:scale>
        <p:origin x="10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ísabet Ögn Jóhannsdóttir" userId="76b491c8-62b8-49b9-984c-c4563091983d" providerId="ADAL" clId="{A8FBA69A-81FA-4682-9BCC-8290CBDDEF70}"/>
    <pc:docChg chg="modSld">
      <pc:chgData name="Elísabet Ögn Jóhannsdóttir" userId="76b491c8-62b8-49b9-984c-c4563091983d" providerId="ADAL" clId="{A8FBA69A-81FA-4682-9BCC-8290CBDDEF70}" dt="2023-06-24T11:04:22.269" v="1" actId="20577"/>
      <pc:docMkLst>
        <pc:docMk/>
      </pc:docMkLst>
      <pc:sldChg chg="modSp mod">
        <pc:chgData name="Elísabet Ögn Jóhannsdóttir" userId="76b491c8-62b8-49b9-984c-c4563091983d" providerId="ADAL" clId="{A8FBA69A-81FA-4682-9BCC-8290CBDDEF70}" dt="2023-06-24T11:04:22.269" v="1" actId="20577"/>
        <pc:sldMkLst>
          <pc:docMk/>
          <pc:sldMk cId="2176314020" sldId="1082"/>
        </pc:sldMkLst>
        <pc:spChg chg="mod">
          <ac:chgData name="Elísabet Ögn Jóhannsdóttir" userId="76b491c8-62b8-49b9-984c-c4563091983d" providerId="ADAL" clId="{A8FBA69A-81FA-4682-9BCC-8290CBDDEF70}" dt="2023-06-24T11:04:22.269" v="1" actId="20577"/>
          <ac:spMkLst>
            <pc:docMk/>
            <pc:sldMk cId="2176314020" sldId="1082"/>
            <ac:spMk id="3" creationId="{7165A132-835A-C491-24BC-AF75DA7D841E}"/>
          </ac:spMkLst>
        </pc:spChg>
      </pc:sldChg>
    </pc:docChg>
  </pc:docChgLst>
  <pc:docChgLst>
    <pc:chgData name="Arna Jakobína Björnsdóttir" userId="8801d64d-4a0f-4ddc-b89e-edcdcad0022d" providerId="ADAL" clId="{B615D197-2508-42DB-914F-CDD80C7BF08C}"/>
    <pc:docChg chg="undo custSel addSld delSld modSld sldOrd">
      <pc:chgData name="Arna Jakobína Björnsdóttir" userId="8801d64d-4a0f-4ddc-b89e-edcdcad0022d" providerId="ADAL" clId="{B615D197-2508-42DB-914F-CDD80C7BF08C}" dt="2023-06-24T09:56:56.300" v="253" actId="20577"/>
      <pc:docMkLst>
        <pc:docMk/>
      </pc:docMkLst>
      <pc:sldChg chg="del">
        <pc:chgData name="Arna Jakobína Björnsdóttir" userId="8801d64d-4a0f-4ddc-b89e-edcdcad0022d" providerId="ADAL" clId="{B615D197-2508-42DB-914F-CDD80C7BF08C}" dt="2023-06-23T22:49:49.254" v="62" actId="47"/>
        <pc:sldMkLst>
          <pc:docMk/>
          <pc:sldMk cId="2216665716" sldId="256"/>
        </pc:sldMkLst>
      </pc:sldChg>
      <pc:sldChg chg="add del">
        <pc:chgData name="Arna Jakobína Björnsdóttir" userId="8801d64d-4a0f-4ddc-b89e-edcdcad0022d" providerId="ADAL" clId="{B615D197-2508-42DB-914F-CDD80C7BF08C}" dt="2023-06-23T22:48:30.479" v="58" actId="47"/>
        <pc:sldMkLst>
          <pc:docMk/>
          <pc:sldMk cId="759232818" sldId="280"/>
        </pc:sldMkLst>
      </pc:sldChg>
      <pc:sldChg chg="modSp mod">
        <pc:chgData name="Arna Jakobína Björnsdóttir" userId="8801d64d-4a0f-4ddc-b89e-edcdcad0022d" providerId="ADAL" clId="{B615D197-2508-42DB-914F-CDD80C7BF08C}" dt="2023-06-24T09:56:56.300" v="253" actId="20577"/>
        <pc:sldMkLst>
          <pc:docMk/>
          <pc:sldMk cId="2426384588" sldId="1070"/>
        </pc:sldMkLst>
        <pc:spChg chg="mod">
          <ac:chgData name="Arna Jakobína Björnsdóttir" userId="8801d64d-4a0f-4ddc-b89e-edcdcad0022d" providerId="ADAL" clId="{B615D197-2508-42DB-914F-CDD80C7BF08C}" dt="2023-06-24T09:56:56.300" v="253" actId="20577"/>
          <ac:spMkLst>
            <pc:docMk/>
            <pc:sldMk cId="2426384588" sldId="1070"/>
            <ac:spMk id="2" creationId="{21C49BB6-5844-8F91-EC7D-BF2C5400B138}"/>
          </ac:spMkLst>
        </pc:spChg>
      </pc:sldChg>
      <pc:sldChg chg="modSp mod">
        <pc:chgData name="Arna Jakobína Björnsdóttir" userId="8801d64d-4a0f-4ddc-b89e-edcdcad0022d" providerId="ADAL" clId="{B615D197-2508-42DB-914F-CDD80C7BF08C}" dt="2023-06-23T22:45:42.312" v="45" actId="20577"/>
        <pc:sldMkLst>
          <pc:docMk/>
          <pc:sldMk cId="4244467856" sldId="1071"/>
        </pc:sldMkLst>
        <pc:spChg chg="mod">
          <ac:chgData name="Arna Jakobína Björnsdóttir" userId="8801d64d-4a0f-4ddc-b89e-edcdcad0022d" providerId="ADAL" clId="{B615D197-2508-42DB-914F-CDD80C7BF08C}" dt="2023-06-23T22:45:42.312" v="45" actId="20577"/>
          <ac:spMkLst>
            <pc:docMk/>
            <pc:sldMk cId="4244467856" sldId="1071"/>
            <ac:spMk id="3" creationId="{1552F3DA-74CC-5E36-3D23-79C8C0190DB0}"/>
          </ac:spMkLst>
        </pc:spChg>
      </pc:sldChg>
      <pc:sldChg chg="del">
        <pc:chgData name="Arna Jakobína Björnsdóttir" userId="8801d64d-4a0f-4ddc-b89e-edcdcad0022d" providerId="ADAL" clId="{B615D197-2508-42DB-914F-CDD80C7BF08C}" dt="2023-06-23T22:46:06.941" v="46" actId="47"/>
        <pc:sldMkLst>
          <pc:docMk/>
          <pc:sldMk cId="2464165824" sldId="1074"/>
        </pc:sldMkLst>
      </pc:sldChg>
      <pc:sldChg chg="addSp delSp modSp mod">
        <pc:chgData name="Arna Jakobína Björnsdóttir" userId="8801d64d-4a0f-4ddc-b89e-edcdcad0022d" providerId="ADAL" clId="{B615D197-2508-42DB-914F-CDD80C7BF08C}" dt="2023-06-23T22:48:46.248" v="61" actId="14100"/>
        <pc:sldMkLst>
          <pc:docMk/>
          <pc:sldMk cId="754436041" sldId="1079"/>
        </pc:sldMkLst>
        <pc:picChg chg="add del mod">
          <ac:chgData name="Arna Jakobína Björnsdóttir" userId="8801d64d-4a0f-4ddc-b89e-edcdcad0022d" providerId="ADAL" clId="{B615D197-2508-42DB-914F-CDD80C7BF08C}" dt="2023-06-23T22:48:23.349" v="55" actId="22"/>
          <ac:picMkLst>
            <pc:docMk/>
            <pc:sldMk cId="754436041" sldId="1079"/>
            <ac:picMk id="3" creationId="{5F38D32E-94A9-01D5-B65C-992C0A786A68}"/>
          </ac:picMkLst>
        </pc:picChg>
        <pc:picChg chg="add mod">
          <ac:chgData name="Arna Jakobína Björnsdóttir" userId="8801d64d-4a0f-4ddc-b89e-edcdcad0022d" providerId="ADAL" clId="{B615D197-2508-42DB-914F-CDD80C7BF08C}" dt="2023-06-23T22:48:46.248" v="61" actId="14100"/>
          <ac:picMkLst>
            <pc:docMk/>
            <pc:sldMk cId="754436041" sldId="1079"/>
            <ac:picMk id="4" creationId="{E76EDBA5-6A87-9806-0320-D58A0DDFD006}"/>
          </ac:picMkLst>
        </pc:picChg>
        <pc:picChg chg="add del mod">
          <ac:chgData name="Arna Jakobína Björnsdóttir" userId="8801d64d-4a0f-4ddc-b89e-edcdcad0022d" providerId="ADAL" clId="{B615D197-2508-42DB-914F-CDD80C7BF08C}" dt="2023-06-23T22:48:39.949" v="59" actId="478"/>
          <ac:picMkLst>
            <pc:docMk/>
            <pc:sldMk cId="754436041" sldId="1079"/>
            <ac:picMk id="5" creationId="{338F4F9B-0CF1-FC85-FE63-75E9AD336FE3}"/>
          </ac:picMkLst>
        </pc:picChg>
      </pc:sldChg>
      <pc:sldChg chg="del">
        <pc:chgData name="Arna Jakobína Björnsdóttir" userId="8801d64d-4a0f-4ddc-b89e-edcdcad0022d" providerId="ADAL" clId="{B615D197-2508-42DB-914F-CDD80C7BF08C}" dt="2023-06-23T21:05:34.714" v="0" actId="47"/>
        <pc:sldMkLst>
          <pc:docMk/>
          <pc:sldMk cId="1334060857" sldId="1082"/>
        </pc:sldMkLst>
      </pc:sldChg>
      <pc:sldChg chg="addSp delSp modSp new mod ord">
        <pc:chgData name="Arna Jakobína Björnsdóttir" userId="8801d64d-4a0f-4ddc-b89e-edcdcad0022d" providerId="ADAL" clId="{B615D197-2508-42DB-914F-CDD80C7BF08C}" dt="2023-06-23T22:54:04.665" v="249" actId="27636"/>
        <pc:sldMkLst>
          <pc:docMk/>
          <pc:sldMk cId="2176314020" sldId="1082"/>
        </pc:sldMkLst>
        <pc:spChg chg="del">
          <ac:chgData name="Arna Jakobína Björnsdóttir" userId="8801d64d-4a0f-4ddc-b89e-edcdcad0022d" providerId="ADAL" clId="{B615D197-2508-42DB-914F-CDD80C7BF08C}" dt="2023-06-23T22:52:03.521" v="68" actId="931"/>
          <ac:spMkLst>
            <pc:docMk/>
            <pc:sldMk cId="2176314020" sldId="1082"/>
            <ac:spMk id="2" creationId="{6BFF6907-7B73-EC70-F92C-D814643F42F9}"/>
          </ac:spMkLst>
        </pc:spChg>
        <pc:spChg chg="mod">
          <ac:chgData name="Arna Jakobína Björnsdóttir" userId="8801d64d-4a0f-4ddc-b89e-edcdcad0022d" providerId="ADAL" clId="{B615D197-2508-42DB-914F-CDD80C7BF08C}" dt="2023-06-23T22:54:04.665" v="249" actId="27636"/>
          <ac:spMkLst>
            <pc:docMk/>
            <pc:sldMk cId="2176314020" sldId="1082"/>
            <ac:spMk id="3" creationId="{7165A132-835A-C491-24BC-AF75DA7D841E}"/>
          </ac:spMkLst>
        </pc:spChg>
        <pc:picChg chg="add mod">
          <ac:chgData name="Arna Jakobína Björnsdóttir" userId="8801d64d-4a0f-4ddc-b89e-edcdcad0022d" providerId="ADAL" clId="{B615D197-2508-42DB-914F-CDD80C7BF08C}" dt="2023-06-23T22:52:11.656" v="73" actId="14100"/>
          <ac:picMkLst>
            <pc:docMk/>
            <pc:sldMk cId="2176314020" sldId="1082"/>
            <ac:picMk id="5" creationId="{883F62F6-1E83-7AF5-DDFB-4C8C31AF4086}"/>
          </ac:picMkLst>
        </pc:picChg>
      </pc:sldChg>
      <pc:sldChg chg="new del">
        <pc:chgData name="Arna Jakobína Björnsdóttir" userId="8801d64d-4a0f-4ddc-b89e-edcdcad0022d" providerId="ADAL" clId="{B615D197-2508-42DB-914F-CDD80C7BF08C}" dt="2023-06-23T22:50:46.356" v="67" actId="47"/>
        <pc:sldMkLst>
          <pc:docMk/>
          <pc:sldMk cId="3849575629" sldId="10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566989-281B-45D7-956C-1426E323E2F2}" type="datetimeFigureOut">
              <a:rPr lang="is-IS" smtClean="0"/>
              <a:t>24.6.2023</a:t>
            </a:fld>
            <a:endParaRPr lang="is-I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8FF71-9B57-479A-B424-CFE6630364EF}" type="slidenum">
              <a:rPr lang="is-IS" smtClean="0"/>
              <a:t>‹#›</a:t>
            </a:fld>
            <a:endParaRPr lang="is-IS"/>
          </a:p>
        </p:txBody>
      </p:sp>
    </p:spTree>
    <p:extLst>
      <p:ext uri="{BB962C8B-B14F-4D97-AF65-F5344CB8AC3E}">
        <p14:creationId xmlns:p14="http://schemas.microsoft.com/office/powerpoint/2010/main" val="341695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a:t>Í síðustu kjarasamningum aðildarfélaga BSRB var samið um breytingar á orlofskafla kjarasamninga. Þar var öllum tryggður 30 daga orlofsréttur, óháð aldri og starfsaldri. Meðal þeirra markmiða sem bjuggu að baki breytingunni var að tryggja að starfsfólk fái notið orlofs til að ná hvíld og endurheimt en safni orlofsdögum ekki upp. Samkvæmt lögum er flutningur orlofs milli ára óheimill en með breytingunum var því starfsfólki sem átti uppsafnað orlof gefinn þriggja ára aðlögunartími til að nýta sína uppsöfnuðu orlofsdaga, að hámarki 60 talsins, þrátt fyrir bann við flutningi milli ára.</a:t>
            </a:r>
          </a:p>
          <a:p>
            <a:r>
              <a:rPr lang="is-IS" dirty="0"/>
              <a:t>Fljótlega eftir gerð síðustu kjarasamninga breyttust aðstæður á vinnumarkaði vegna heimsfaraldurs kórónuveiru og ein af birtingarmyndum þess var óhóflegt álag á starfsfólk, undirmönnun stofnana og mun minna svigrúm fyrir fólk til þess að fara í orlof og vinna á uppsöfnuðu orlofi. Af þeim sökum hafa mörg ekki náð að vinna upp sitt uppsafnaða orlof á sl. þremur árum og einhver hafa jafnvel safnað upp enn fleiri orlofsdögum.</a:t>
            </a:r>
          </a:p>
          <a:p>
            <a:r>
              <a:rPr lang="is-IS" dirty="0"/>
              <a:t>Með hliðsjón af framangreindu hefur verið tekin ákvörðun, í samráði við opinbera atvinnurekendur, að fresta niðurfellingu orlofsdaga. Í tilfelli starfsfólks ríkis og Reykjavíkurborgar hefur niðurfellingu verið frestað til 30. apríl 2024 en Samband íslenskra sveitarfélaga hefur frestað niðurfellingu um ótilgreindan tíma og munu stjórnendur innan sveitarfélaga gera skriflegt samkomulag við starfsfólk sitt um töku uppsafnaðs orlofs.</a:t>
            </a:r>
          </a:p>
          <a:p>
            <a:endParaRPr lang="is-IS" dirty="0"/>
          </a:p>
        </p:txBody>
      </p:sp>
      <p:sp>
        <p:nvSpPr>
          <p:cNvPr id="4" name="Slide Number Placeholder 3"/>
          <p:cNvSpPr>
            <a:spLocks noGrp="1"/>
          </p:cNvSpPr>
          <p:nvPr>
            <p:ph type="sldNum" sz="quarter" idx="5"/>
          </p:nvPr>
        </p:nvSpPr>
        <p:spPr/>
        <p:txBody>
          <a:bodyPr/>
          <a:lstStyle/>
          <a:p>
            <a:fld id="{B92E69B4-FDEB-4C8E-8641-38F3283EFD39}" type="slidenum">
              <a:rPr lang="is-IS" smtClean="0"/>
              <a:t>10</a:t>
            </a:fld>
            <a:endParaRPr lang="is-IS"/>
          </a:p>
        </p:txBody>
      </p:sp>
    </p:spTree>
    <p:extLst>
      <p:ext uri="{BB962C8B-B14F-4D97-AF65-F5344CB8AC3E}">
        <p14:creationId xmlns:p14="http://schemas.microsoft.com/office/powerpoint/2010/main" val="3657131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Forsíð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C8FAE-A3C5-416A-8BB8-1E9BF393A77D}"/>
              </a:ext>
            </a:extLst>
          </p:cNvPr>
          <p:cNvSpPr>
            <a:spLocks noGrp="1"/>
          </p:cNvSpPr>
          <p:nvPr>
            <p:ph type="ctrTitle" hasCustomPrompt="1"/>
          </p:nvPr>
        </p:nvSpPr>
        <p:spPr>
          <a:xfrm>
            <a:off x="1524000" y="4394200"/>
            <a:ext cx="9144000" cy="639762"/>
          </a:xfrm>
        </p:spPr>
        <p:txBody>
          <a:bodyPr anchor="ctr">
            <a:normAutofit/>
          </a:bodyPr>
          <a:lstStyle>
            <a:lvl1pPr algn="ctr">
              <a:defRPr sz="4000"/>
            </a:lvl1pPr>
          </a:lstStyle>
          <a:p>
            <a:r>
              <a:rPr lang="is-IS" noProof="0" dirty="0"/>
              <a:t>Titill kynningar</a:t>
            </a:r>
          </a:p>
        </p:txBody>
      </p:sp>
      <p:sp>
        <p:nvSpPr>
          <p:cNvPr id="3" name="Subtitle 2">
            <a:extLst>
              <a:ext uri="{FF2B5EF4-FFF2-40B4-BE49-F238E27FC236}">
                <a16:creationId xmlns:a16="http://schemas.microsoft.com/office/drawing/2014/main" id="{4D08404F-986D-41C8-BA97-6D384CD1D3FC}"/>
              </a:ext>
            </a:extLst>
          </p:cNvPr>
          <p:cNvSpPr>
            <a:spLocks noGrp="1"/>
          </p:cNvSpPr>
          <p:nvPr>
            <p:ph type="subTitle" idx="1" hasCustomPrompt="1"/>
          </p:nvPr>
        </p:nvSpPr>
        <p:spPr>
          <a:xfrm>
            <a:off x="1524000" y="5067300"/>
            <a:ext cx="9144000" cy="457200"/>
          </a:xfrm>
        </p:spPr>
        <p:txBody>
          <a:bodyPr anchor="ctr">
            <a:normAutofit/>
          </a:bodyPr>
          <a:lstStyle>
            <a:lvl1pPr marL="0" indent="0" algn="ctr">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s-IS" noProof="0"/>
              <a:t>Nafn og titill þess sem kynnir</a:t>
            </a:r>
          </a:p>
        </p:txBody>
      </p:sp>
      <p:sp>
        <p:nvSpPr>
          <p:cNvPr id="7" name="Rectangle 6">
            <a:extLst>
              <a:ext uri="{FF2B5EF4-FFF2-40B4-BE49-F238E27FC236}">
                <a16:creationId xmlns:a16="http://schemas.microsoft.com/office/drawing/2014/main" id="{D9377165-7B48-45B8-A814-0A77D171260F}"/>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8" name="Picture 7" descr="Icon&#10;&#10;Description automatically generated">
            <a:extLst>
              <a:ext uri="{FF2B5EF4-FFF2-40B4-BE49-F238E27FC236}">
                <a16:creationId xmlns:a16="http://schemas.microsoft.com/office/drawing/2014/main" id="{900AA298-5BCD-4860-BFBE-C844B87B353C}"/>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9" name="Straight Connector 8">
            <a:extLst>
              <a:ext uri="{FF2B5EF4-FFF2-40B4-BE49-F238E27FC236}">
                <a16:creationId xmlns:a16="http://schemas.microsoft.com/office/drawing/2014/main" id="{22BA191C-FDC4-4E33-A948-725A25A759CD}"/>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descr="Icon&#10;&#10;Description automatically generated">
            <a:extLst>
              <a:ext uri="{FF2B5EF4-FFF2-40B4-BE49-F238E27FC236}">
                <a16:creationId xmlns:a16="http://schemas.microsoft.com/office/drawing/2014/main" id="{56C50785-267A-4A2A-9D63-B76191BDF6F5}"/>
              </a:ext>
            </a:extLst>
          </p:cNvPr>
          <p:cNvPicPr>
            <a:picLocks noChangeAspect="1"/>
          </p:cNvPicPr>
          <p:nvPr userDrawn="1"/>
        </p:nvPicPr>
        <p:blipFill>
          <a:blip r:embed="rId2"/>
          <a:stretch>
            <a:fillRect/>
          </a:stretch>
        </p:blipFill>
        <p:spPr>
          <a:xfrm>
            <a:off x="4886487" y="944527"/>
            <a:ext cx="2419025" cy="3033456"/>
          </a:xfrm>
          <a:prstGeom prst="rect">
            <a:avLst/>
          </a:prstGeom>
        </p:spPr>
      </p:pic>
    </p:spTree>
    <p:extLst>
      <p:ext uri="{BB962C8B-B14F-4D97-AF65-F5344CB8AC3E}">
        <p14:creationId xmlns:p14="http://schemas.microsoft.com/office/powerpoint/2010/main" val="3219105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ill, punktar og stór mynd hægri">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5346B-477C-40C8-B027-68B4FEE6D1A0}"/>
              </a:ext>
            </a:extLst>
          </p:cNvPr>
          <p:cNvSpPr>
            <a:spLocks noGrp="1"/>
          </p:cNvSpPr>
          <p:nvPr>
            <p:ph idx="1" hasCustomPrompt="1"/>
          </p:nvPr>
        </p:nvSpPr>
        <p:spPr>
          <a:xfrm>
            <a:off x="1127336" y="1825625"/>
            <a:ext cx="3060000" cy="3709906"/>
          </a:xfrm>
        </p:spPr>
        <p:txBody>
          <a:bodyPr>
            <a:normAutofit/>
          </a:bodyPr>
          <a:lstStyle>
            <a:lvl1pPr>
              <a:defRPr sz="2000"/>
            </a:lvl1pPr>
          </a:lstStyle>
          <a:p>
            <a:pPr lvl="0"/>
            <a:r>
              <a:rPr lang="is-IS" noProof="0" dirty="0"/>
              <a:t>Texti hér</a:t>
            </a:r>
          </a:p>
        </p:txBody>
      </p:sp>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1127337" y="1041400"/>
            <a:ext cx="3240000" cy="609600"/>
          </a:xfrm>
          <a:prstGeom prst="rect">
            <a:avLst/>
          </a:prstGeom>
        </p:spPr>
        <p:txBody>
          <a:bodyPr vert="horz" lIns="91440" tIns="45720" rIns="91440" bIns="45720" rtlCol="0" anchor="ctr">
            <a:normAutofit/>
          </a:bodyPr>
          <a:lstStyle>
            <a:lvl1pPr>
              <a:defRPr/>
            </a:lvl1pPr>
          </a:lstStyle>
          <a:p>
            <a:r>
              <a:rPr lang="is-IS" noProof="0"/>
              <a:t>Titill glæru</a:t>
            </a:r>
          </a:p>
        </p:txBody>
      </p:sp>
      <p:sp>
        <p:nvSpPr>
          <p:cNvPr id="7" name="Rectangle 6">
            <a:extLst>
              <a:ext uri="{FF2B5EF4-FFF2-40B4-BE49-F238E27FC236}">
                <a16:creationId xmlns:a16="http://schemas.microsoft.com/office/drawing/2014/main" id="{2D8CAA2F-129C-40FE-A091-593373399BA4}"/>
              </a:ext>
            </a:extLst>
          </p:cNvPr>
          <p:cNvSpPr/>
          <p:nvPr userDrawn="1"/>
        </p:nvSpPr>
        <p:spPr>
          <a:xfrm>
            <a:off x="6816725" y="0"/>
            <a:ext cx="5375274" cy="5757566"/>
          </a:xfrm>
          <a:prstGeom prst="rect">
            <a:avLst/>
          </a:prstGeom>
          <a:solidFill>
            <a:srgbClr val="1B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sp>
        <p:nvSpPr>
          <p:cNvPr id="4" name="Picture Placeholder 3">
            <a:extLst>
              <a:ext uri="{FF2B5EF4-FFF2-40B4-BE49-F238E27FC236}">
                <a16:creationId xmlns:a16="http://schemas.microsoft.com/office/drawing/2014/main" id="{A05E957B-26F9-4009-AF61-E51587D02913}"/>
              </a:ext>
            </a:extLst>
          </p:cNvPr>
          <p:cNvSpPr>
            <a:spLocks noGrp="1"/>
          </p:cNvSpPr>
          <p:nvPr>
            <p:ph type="pic" sz="quarter" idx="10" hasCustomPrompt="1"/>
          </p:nvPr>
        </p:nvSpPr>
        <p:spPr>
          <a:xfrm>
            <a:off x="4452012" y="698500"/>
            <a:ext cx="7019264" cy="5059363"/>
          </a:xfrm>
          <a:solidFill>
            <a:schemeClr val="bg2"/>
          </a:solidFill>
        </p:spPr>
        <p:txBody>
          <a:bodyPr anchor="ctr"/>
          <a:lstStyle>
            <a:lvl1pPr marL="0" indent="0" algn="ctr">
              <a:buNone/>
              <a:defRPr/>
            </a:lvl1pPr>
          </a:lstStyle>
          <a:p>
            <a:r>
              <a:rPr lang="is-IS" dirty="0"/>
              <a:t>Mynd hér</a:t>
            </a:r>
          </a:p>
          <a:p>
            <a:endParaRPr lang="is-IS" dirty="0"/>
          </a:p>
          <a:p>
            <a:endParaRPr lang="is-IS" dirty="0"/>
          </a:p>
          <a:p>
            <a:r>
              <a:rPr lang="is-IS" dirty="0"/>
              <a:t>      </a:t>
            </a:r>
          </a:p>
        </p:txBody>
      </p:sp>
    </p:spTree>
    <p:extLst>
      <p:ext uri="{BB962C8B-B14F-4D97-AF65-F5344CB8AC3E}">
        <p14:creationId xmlns:p14="http://schemas.microsoft.com/office/powerpoint/2010/main" val="2233681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ill, punktar og stór mynd vinstri">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5346B-477C-40C8-B027-68B4FEE6D1A0}"/>
              </a:ext>
            </a:extLst>
          </p:cNvPr>
          <p:cNvSpPr>
            <a:spLocks noGrp="1"/>
          </p:cNvSpPr>
          <p:nvPr>
            <p:ph idx="1" hasCustomPrompt="1"/>
          </p:nvPr>
        </p:nvSpPr>
        <p:spPr>
          <a:xfrm>
            <a:off x="8231275" y="1825625"/>
            <a:ext cx="3060000" cy="3709906"/>
          </a:xfrm>
        </p:spPr>
        <p:txBody>
          <a:bodyPr/>
          <a:lstStyle>
            <a:lvl1pPr>
              <a:defRPr/>
            </a:lvl1pPr>
          </a:lstStyle>
          <a:p>
            <a:pPr lvl="0"/>
            <a:r>
              <a:rPr lang="is-IS" noProof="0" dirty="0"/>
              <a:t>Texti hér</a:t>
            </a:r>
          </a:p>
        </p:txBody>
      </p:sp>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8231276" y="1041400"/>
            <a:ext cx="3240000" cy="609600"/>
          </a:xfrm>
          <a:prstGeom prst="rect">
            <a:avLst/>
          </a:prstGeom>
        </p:spPr>
        <p:txBody>
          <a:bodyPr vert="horz" lIns="91440" tIns="45720" rIns="91440" bIns="45720" rtlCol="0" anchor="ctr">
            <a:normAutofit/>
          </a:bodyPr>
          <a:lstStyle>
            <a:lvl1pPr>
              <a:defRPr/>
            </a:lvl1pPr>
          </a:lstStyle>
          <a:p>
            <a:r>
              <a:rPr lang="is-IS" noProof="0"/>
              <a:t>Titill glæru</a:t>
            </a:r>
          </a:p>
        </p:txBody>
      </p:sp>
      <p:sp>
        <p:nvSpPr>
          <p:cNvPr id="7" name="Rectangle 6">
            <a:extLst>
              <a:ext uri="{FF2B5EF4-FFF2-40B4-BE49-F238E27FC236}">
                <a16:creationId xmlns:a16="http://schemas.microsoft.com/office/drawing/2014/main" id="{2D8CAA2F-129C-40FE-A091-593373399BA4}"/>
              </a:ext>
            </a:extLst>
          </p:cNvPr>
          <p:cNvSpPr/>
          <p:nvPr userDrawn="1"/>
        </p:nvSpPr>
        <p:spPr>
          <a:xfrm>
            <a:off x="1" y="0"/>
            <a:ext cx="5375274" cy="5757566"/>
          </a:xfrm>
          <a:prstGeom prst="rect">
            <a:avLst/>
          </a:prstGeom>
          <a:solidFill>
            <a:srgbClr val="1B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sp>
        <p:nvSpPr>
          <p:cNvPr id="4" name="Picture Placeholder 3">
            <a:extLst>
              <a:ext uri="{FF2B5EF4-FFF2-40B4-BE49-F238E27FC236}">
                <a16:creationId xmlns:a16="http://schemas.microsoft.com/office/drawing/2014/main" id="{A05E957B-26F9-4009-AF61-E51587D02913}"/>
              </a:ext>
            </a:extLst>
          </p:cNvPr>
          <p:cNvSpPr>
            <a:spLocks noGrp="1"/>
          </p:cNvSpPr>
          <p:nvPr>
            <p:ph type="pic" sz="quarter" idx="10" hasCustomPrompt="1"/>
          </p:nvPr>
        </p:nvSpPr>
        <p:spPr>
          <a:xfrm>
            <a:off x="720724" y="698500"/>
            <a:ext cx="7020000" cy="5059363"/>
          </a:xfrm>
          <a:solidFill>
            <a:schemeClr val="bg2"/>
          </a:solidFill>
        </p:spPr>
        <p:txBody>
          <a:bodyPr anchor="ctr"/>
          <a:lstStyle>
            <a:lvl1pPr marL="0" indent="0" algn="ctr">
              <a:buNone/>
              <a:defRPr/>
            </a:lvl1pPr>
          </a:lstStyle>
          <a:p>
            <a:r>
              <a:rPr lang="is-IS" dirty="0"/>
              <a:t>Mynd hér</a:t>
            </a:r>
          </a:p>
          <a:p>
            <a:endParaRPr lang="is-IS" dirty="0"/>
          </a:p>
          <a:p>
            <a:endParaRPr lang="is-IS" dirty="0"/>
          </a:p>
          <a:p>
            <a:r>
              <a:rPr lang="is-IS" dirty="0"/>
              <a:t>       </a:t>
            </a:r>
          </a:p>
        </p:txBody>
      </p:sp>
    </p:spTree>
    <p:extLst>
      <p:ext uri="{BB962C8B-B14F-4D97-AF65-F5344CB8AC3E}">
        <p14:creationId xmlns:p14="http://schemas.microsoft.com/office/powerpoint/2010/main" val="546761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abox og punkta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D78427E-CAB1-4FAC-B633-3E76263B99BF}"/>
              </a:ext>
            </a:extLst>
          </p:cNvPr>
          <p:cNvSpPr/>
          <p:nvPr userDrawn="1"/>
        </p:nvSpPr>
        <p:spPr>
          <a:xfrm>
            <a:off x="0" y="728663"/>
            <a:ext cx="4432300" cy="1008062"/>
          </a:xfrm>
          <a:prstGeom prst="rect">
            <a:avLst/>
          </a:prstGeom>
          <a:solidFill>
            <a:srgbClr val="1B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sp>
        <p:nvSpPr>
          <p:cNvPr id="2" name="Title 1">
            <a:extLst>
              <a:ext uri="{FF2B5EF4-FFF2-40B4-BE49-F238E27FC236}">
                <a16:creationId xmlns:a16="http://schemas.microsoft.com/office/drawing/2014/main" id="{085A9469-56D4-4CF5-B5D7-EBE7FFFA4517}"/>
              </a:ext>
            </a:extLst>
          </p:cNvPr>
          <p:cNvSpPr>
            <a:spLocks noGrp="1"/>
          </p:cNvSpPr>
          <p:nvPr>
            <p:ph type="title" hasCustomPrompt="1"/>
          </p:nvPr>
        </p:nvSpPr>
        <p:spPr>
          <a:xfrm>
            <a:off x="711201" y="927100"/>
            <a:ext cx="3340100" cy="609600"/>
          </a:xfrm>
        </p:spPr>
        <p:txBody>
          <a:bodyPr/>
          <a:lstStyle>
            <a:lvl1pPr algn="r">
              <a:defRPr>
                <a:solidFill>
                  <a:schemeClr val="bg1"/>
                </a:solidFill>
              </a:defRPr>
            </a:lvl1pPr>
          </a:lstStyle>
          <a:p>
            <a:r>
              <a:rPr lang="is-IS" noProof="0"/>
              <a:t>Fyrirsögn hér</a:t>
            </a:r>
          </a:p>
        </p:txBody>
      </p:sp>
      <p:sp>
        <p:nvSpPr>
          <p:cNvPr id="6" name="Rectangle 5">
            <a:extLst>
              <a:ext uri="{FF2B5EF4-FFF2-40B4-BE49-F238E27FC236}">
                <a16:creationId xmlns:a16="http://schemas.microsoft.com/office/drawing/2014/main" id="{C4094AE1-0111-4DC0-93C2-DC3C1D10DBE1}"/>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7" name="Picture 6" descr="Icon&#10;&#10;Description automatically generated">
            <a:extLst>
              <a:ext uri="{FF2B5EF4-FFF2-40B4-BE49-F238E27FC236}">
                <a16:creationId xmlns:a16="http://schemas.microsoft.com/office/drawing/2014/main" id="{D30E0C9D-3AC0-442F-949C-5690EE2D832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8" name="Straight Connector 7">
            <a:extLst>
              <a:ext uri="{FF2B5EF4-FFF2-40B4-BE49-F238E27FC236}">
                <a16:creationId xmlns:a16="http://schemas.microsoft.com/office/drawing/2014/main" id="{A6254590-3F32-4B16-B738-01ED12861F90}"/>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E2BB23A-6964-4558-A5E1-A3DD755CA1F2}"/>
              </a:ext>
            </a:extLst>
          </p:cNvPr>
          <p:cNvCxnSpPr>
            <a:cxnSpLocks/>
          </p:cNvCxnSpPr>
          <p:nvPr userDrawn="1"/>
        </p:nvCxnSpPr>
        <p:spPr>
          <a:xfrm>
            <a:off x="1219200" y="1574802"/>
            <a:ext cx="858624" cy="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A8BD2B8-73FE-4929-A4B2-3E059012AB3E}"/>
              </a:ext>
            </a:extLst>
          </p:cNvPr>
          <p:cNvCxnSpPr/>
          <p:nvPr userDrawn="1"/>
        </p:nvCxnSpPr>
        <p:spPr>
          <a:xfrm>
            <a:off x="4432300" y="2275840"/>
            <a:ext cx="0" cy="2885440"/>
          </a:xfrm>
          <a:prstGeom prst="line">
            <a:avLst/>
          </a:prstGeom>
          <a:ln w="9525">
            <a:solidFill>
              <a:srgbClr val="1B478F"/>
            </a:solidFill>
          </a:ln>
        </p:spPr>
        <p:style>
          <a:lnRef idx="1">
            <a:schemeClr val="accent1"/>
          </a:lnRef>
          <a:fillRef idx="0">
            <a:schemeClr val="accent1"/>
          </a:fillRef>
          <a:effectRef idx="0">
            <a:schemeClr val="accent1"/>
          </a:effectRef>
          <a:fontRef idx="minor">
            <a:schemeClr val="tx1"/>
          </a:fontRef>
        </p:style>
      </p:cxnSp>
      <p:sp>
        <p:nvSpPr>
          <p:cNvPr id="15" name="Text Placeholder 14">
            <a:extLst>
              <a:ext uri="{FF2B5EF4-FFF2-40B4-BE49-F238E27FC236}">
                <a16:creationId xmlns:a16="http://schemas.microsoft.com/office/drawing/2014/main" id="{FD281883-031B-4035-B93D-AD3DB838FDAF}"/>
              </a:ext>
            </a:extLst>
          </p:cNvPr>
          <p:cNvSpPr>
            <a:spLocks noGrp="1"/>
          </p:cNvSpPr>
          <p:nvPr>
            <p:ph type="body" sz="quarter" idx="10" hasCustomPrompt="1"/>
          </p:nvPr>
        </p:nvSpPr>
        <p:spPr>
          <a:xfrm>
            <a:off x="711200" y="2276475"/>
            <a:ext cx="3340100" cy="2884488"/>
          </a:xfrm>
        </p:spPr>
        <p:txBody>
          <a:bodyPr>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s-IS" noProof="0"/>
              <a:t>Hér kemur texti. Hér kemur texti. Hér kemur texti. Hér kemur texti. Hér kemur texti. Hér kemur texti. Hér kemur texti. Hér kemur texti. Hér kemur texti. Hér kemur texti. Hér kemur texti. Hér kemur texti. Hér kemur texti. Hér kemur texti. Hér kemur texti. Hér</a:t>
            </a:r>
          </a:p>
          <a:p>
            <a:pPr lvl="0"/>
            <a:endParaRPr lang="is-IS" noProof="0"/>
          </a:p>
        </p:txBody>
      </p:sp>
      <p:sp>
        <p:nvSpPr>
          <p:cNvPr id="17" name="Text Placeholder 16">
            <a:extLst>
              <a:ext uri="{FF2B5EF4-FFF2-40B4-BE49-F238E27FC236}">
                <a16:creationId xmlns:a16="http://schemas.microsoft.com/office/drawing/2014/main" id="{C19AB63E-28E0-49A1-9874-528FF4E1701E}"/>
              </a:ext>
            </a:extLst>
          </p:cNvPr>
          <p:cNvSpPr>
            <a:spLocks noGrp="1"/>
          </p:cNvSpPr>
          <p:nvPr>
            <p:ph type="body" sz="quarter" idx="11" hasCustomPrompt="1"/>
          </p:nvPr>
        </p:nvSpPr>
        <p:spPr>
          <a:xfrm>
            <a:off x="4813300" y="2333625"/>
            <a:ext cx="6489700" cy="2827338"/>
          </a:xfrm>
        </p:spPr>
        <p:txBody>
          <a:bodyPr/>
          <a:lstStyle>
            <a:lvl1pPr>
              <a:defRPr/>
            </a:lvl1pPr>
          </a:lstStyle>
          <a:p>
            <a:pPr lvl="0"/>
            <a:r>
              <a:rPr lang="is-IS" noProof="0" dirty="0"/>
              <a:t>Texti hér</a:t>
            </a:r>
          </a:p>
        </p:txBody>
      </p:sp>
    </p:spTree>
    <p:extLst>
      <p:ext uri="{BB962C8B-B14F-4D97-AF65-F5344CB8AC3E}">
        <p14:creationId xmlns:p14="http://schemas.microsoft.com/office/powerpoint/2010/main" val="1798451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ynd og blátt textabox">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94226C-C580-48FB-89DD-B6C03938E4CA}"/>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6" name="Picture 5" descr="Icon&#10;&#10;Description automatically generated">
            <a:extLst>
              <a:ext uri="{FF2B5EF4-FFF2-40B4-BE49-F238E27FC236}">
                <a16:creationId xmlns:a16="http://schemas.microsoft.com/office/drawing/2014/main" id="{B302A356-71D1-4D96-8B26-C2C297B5FF9B}"/>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7" name="Straight Connector 6">
            <a:extLst>
              <a:ext uri="{FF2B5EF4-FFF2-40B4-BE49-F238E27FC236}">
                <a16:creationId xmlns:a16="http://schemas.microsoft.com/office/drawing/2014/main" id="{4712C287-83C8-4CC1-B5FB-B895453C66BB}"/>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3F59FE98-6250-43D7-A963-10819C2835D4}"/>
              </a:ext>
            </a:extLst>
          </p:cNvPr>
          <p:cNvSpPr>
            <a:spLocks noGrp="1"/>
          </p:cNvSpPr>
          <p:nvPr>
            <p:ph type="pic" sz="quarter" idx="10" hasCustomPrompt="1"/>
          </p:nvPr>
        </p:nvSpPr>
        <p:spPr>
          <a:xfrm>
            <a:off x="0" y="0"/>
            <a:ext cx="12192000" cy="5757863"/>
          </a:xfrm>
          <a:solidFill>
            <a:schemeClr val="bg2"/>
          </a:solidFill>
        </p:spPr>
        <p:txBody>
          <a:bodyPr anchor="ctr"/>
          <a:lstStyle>
            <a:lvl1pPr marL="0" indent="0" algn="ctr">
              <a:buNone/>
              <a:defRPr/>
            </a:lvl1pPr>
          </a:lstStyle>
          <a:p>
            <a:r>
              <a:rPr lang="is-IS" noProof="0" dirty="0"/>
              <a:t>Mynd hér</a:t>
            </a:r>
          </a:p>
          <a:p>
            <a:endParaRPr lang="is-IS" noProof="0" dirty="0"/>
          </a:p>
          <a:p>
            <a:endParaRPr lang="is-IS" noProof="0" dirty="0"/>
          </a:p>
          <a:p>
            <a:r>
              <a:rPr lang="is-IS" noProof="0" dirty="0"/>
              <a:t>        </a:t>
            </a:r>
          </a:p>
        </p:txBody>
      </p:sp>
      <p:sp>
        <p:nvSpPr>
          <p:cNvPr id="11" name="Text Placeholder 10">
            <a:extLst>
              <a:ext uri="{FF2B5EF4-FFF2-40B4-BE49-F238E27FC236}">
                <a16:creationId xmlns:a16="http://schemas.microsoft.com/office/drawing/2014/main" id="{7E99B085-AE8A-41CE-BD6F-8F554C89EC07}"/>
              </a:ext>
            </a:extLst>
          </p:cNvPr>
          <p:cNvSpPr>
            <a:spLocks noGrp="1"/>
          </p:cNvSpPr>
          <p:nvPr>
            <p:ph type="body" sz="quarter" idx="11" hasCustomPrompt="1"/>
          </p:nvPr>
        </p:nvSpPr>
        <p:spPr>
          <a:xfrm>
            <a:off x="7427913" y="3292504"/>
            <a:ext cx="4267200" cy="1498600"/>
          </a:xfrm>
          <a:solidFill>
            <a:srgbClr val="1B478F"/>
          </a:solidFill>
        </p:spPr>
        <p:txBody>
          <a:bodyPr anchor="ctr">
            <a:normAutofit/>
          </a:bodyPr>
          <a:lstStyle>
            <a:lvl1pPr marL="288000" indent="0">
              <a:buFont typeface="Arial" panose="020B0604020202020204" pitchFamily="34" charset="0"/>
              <a:buNone/>
              <a:defRPr sz="2000">
                <a:solidFill>
                  <a:schemeClr val="bg1"/>
                </a:solidFill>
              </a:defRPr>
            </a:lvl1pPr>
            <a:lvl2pPr marL="457200" indent="0">
              <a:buNone/>
              <a:defRPr sz="2000">
                <a:solidFill>
                  <a:schemeClr val="bg1"/>
                </a:solidFill>
              </a:defRPr>
            </a:lvl2pPr>
            <a:lvl3pPr marL="914400" indent="0">
              <a:buNone/>
              <a:defRPr sz="2000">
                <a:solidFill>
                  <a:schemeClr val="bg1"/>
                </a:solidFill>
              </a:defRPr>
            </a:lvl3pPr>
            <a:lvl4pPr marL="1371600" indent="0">
              <a:buNone/>
              <a:defRPr sz="2000">
                <a:solidFill>
                  <a:schemeClr val="bg1"/>
                </a:solidFill>
              </a:defRPr>
            </a:lvl4pPr>
            <a:lvl5pPr marL="1828800" indent="0">
              <a:buNone/>
              <a:defRPr sz="2000">
                <a:solidFill>
                  <a:schemeClr val="bg1"/>
                </a:solidFill>
              </a:defRPr>
            </a:lvl5pPr>
          </a:lstStyle>
          <a:p>
            <a:pPr lvl="0"/>
            <a:r>
              <a:rPr lang="is-IS" noProof="0"/>
              <a:t>Hér kemur texti. Hér kemur texti. Hér kemur texti. Hér kemur texti. Hér kemur texti. Hér kemur texti. Hér kemur texti. Hér kemur texti. </a:t>
            </a:r>
          </a:p>
        </p:txBody>
      </p:sp>
    </p:spTree>
    <p:extLst>
      <p:ext uri="{BB962C8B-B14F-4D97-AF65-F5344CB8AC3E}">
        <p14:creationId xmlns:p14="http://schemas.microsoft.com/office/powerpoint/2010/main" val="1796899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ynd og hvítt textabox">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94226C-C580-48FB-89DD-B6C03938E4CA}"/>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6" name="Picture 5" descr="Icon&#10;&#10;Description automatically generated">
            <a:extLst>
              <a:ext uri="{FF2B5EF4-FFF2-40B4-BE49-F238E27FC236}">
                <a16:creationId xmlns:a16="http://schemas.microsoft.com/office/drawing/2014/main" id="{B302A356-71D1-4D96-8B26-C2C297B5FF9B}"/>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7" name="Straight Connector 6">
            <a:extLst>
              <a:ext uri="{FF2B5EF4-FFF2-40B4-BE49-F238E27FC236}">
                <a16:creationId xmlns:a16="http://schemas.microsoft.com/office/drawing/2014/main" id="{4712C287-83C8-4CC1-B5FB-B895453C66BB}"/>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3F59FE98-6250-43D7-A963-10819C2835D4}"/>
              </a:ext>
            </a:extLst>
          </p:cNvPr>
          <p:cNvSpPr>
            <a:spLocks noGrp="1"/>
          </p:cNvSpPr>
          <p:nvPr>
            <p:ph type="pic" sz="quarter" idx="10" hasCustomPrompt="1"/>
          </p:nvPr>
        </p:nvSpPr>
        <p:spPr>
          <a:xfrm>
            <a:off x="0" y="0"/>
            <a:ext cx="12192000" cy="5757863"/>
          </a:xfrm>
          <a:solidFill>
            <a:schemeClr val="bg2"/>
          </a:solidFill>
        </p:spPr>
        <p:txBody>
          <a:bodyPr anchor="ctr"/>
          <a:lstStyle>
            <a:lvl1pPr marL="0" indent="0" algn="ctr">
              <a:buNone/>
              <a:defRPr/>
            </a:lvl1pPr>
          </a:lstStyle>
          <a:p>
            <a:r>
              <a:rPr lang="is-IS" noProof="0" dirty="0"/>
              <a:t>Mynd hér</a:t>
            </a:r>
          </a:p>
          <a:p>
            <a:endParaRPr lang="is-IS" noProof="0" dirty="0"/>
          </a:p>
          <a:p>
            <a:endParaRPr lang="is-IS" noProof="0" dirty="0"/>
          </a:p>
          <a:p>
            <a:r>
              <a:rPr lang="is-IS" noProof="0" dirty="0"/>
              <a:t>       </a:t>
            </a:r>
          </a:p>
        </p:txBody>
      </p:sp>
      <p:sp>
        <p:nvSpPr>
          <p:cNvPr id="11" name="Text Placeholder 10">
            <a:extLst>
              <a:ext uri="{FF2B5EF4-FFF2-40B4-BE49-F238E27FC236}">
                <a16:creationId xmlns:a16="http://schemas.microsoft.com/office/drawing/2014/main" id="{7E99B085-AE8A-41CE-BD6F-8F554C89EC07}"/>
              </a:ext>
            </a:extLst>
          </p:cNvPr>
          <p:cNvSpPr>
            <a:spLocks noGrp="1"/>
          </p:cNvSpPr>
          <p:nvPr>
            <p:ph type="body" sz="quarter" idx="11" hasCustomPrompt="1"/>
          </p:nvPr>
        </p:nvSpPr>
        <p:spPr>
          <a:xfrm>
            <a:off x="7427913" y="3292504"/>
            <a:ext cx="4267200" cy="1498600"/>
          </a:xfrm>
          <a:solidFill>
            <a:schemeClr val="bg1"/>
          </a:solidFill>
        </p:spPr>
        <p:txBody>
          <a:bodyPr anchor="ctr">
            <a:normAutofit/>
          </a:bodyPr>
          <a:lstStyle>
            <a:lvl1pPr marL="288000" indent="0">
              <a:buFont typeface="Arial" panose="020B0604020202020204" pitchFamily="34" charset="0"/>
              <a:buNone/>
              <a:defRPr sz="2000">
                <a:solidFill>
                  <a:srgbClr val="1B478F"/>
                </a:solidFill>
              </a:defRPr>
            </a:lvl1pPr>
            <a:lvl2pPr marL="457200" indent="0">
              <a:buNone/>
              <a:defRPr sz="2000">
                <a:solidFill>
                  <a:schemeClr val="bg1"/>
                </a:solidFill>
              </a:defRPr>
            </a:lvl2pPr>
            <a:lvl3pPr marL="914400" indent="0">
              <a:buNone/>
              <a:defRPr sz="2000">
                <a:solidFill>
                  <a:schemeClr val="bg1"/>
                </a:solidFill>
              </a:defRPr>
            </a:lvl3pPr>
            <a:lvl4pPr marL="1371600" indent="0">
              <a:buNone/>
              <a:defRPr sz="2000">
                <a:solidFill>
                  <a:schemeClr val="bg1"/>
                </a:solidFill>
              </a:defRPr>
            </a:lvl4pPr>
            <a:lvl5pPr marL="1828800" indent="0">
              <a:buNone/>
              <a:defRPr sz="2000">
                <a:solidFill>
                  <a:schemeClr val="bg1"/>
                </a:solidFill>
              </a:defRPr>
            </a:lvl5pPr>
          </a:lstStyle>
          <a:p>
            <a:pPr lvl="0"/>
            <a:r>
              <a:rPr lang="is-IS" noProof="0"/>
              <a:t>Hér kemur texti. Hér kemur texti. Hér kemur texti. Hér kemur texti. Hér kemur texti. Hér kemur texti. Hér kemur texti. Hér kemur texti. </a:t>
            </a:r>
          </a:p>
        </p:txBody>
      </p:sp>
    </p:spTree>
    <p:extLst>
      <p:ext uri="{BB962C8B-B14F-4D97-AF65-F5344CB8AC3E}">
        <p14:creationId xmlns:p14="http://schemas.microsoft.com/office/powerpoint/2010/main" val="25703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okaglær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77165-7B48-45B8-A814-0A77D171260F}"/>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8" name="Picture 7" descr="Icon&#10;&#10;Description automatically generated">
            <a:extLst>
              <a:ext uri="{FF2B5EF4-FFF2-40B4-BE49-F238E27FC236}">
                <a16:creationId xmlns:a16="http://schemas.microsoft.com/office/drawing/2014/main" id="{900AA298-5BCD-4860-BFBE-C844B87B353C}"/>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9" name="Straight Connector 8">
            <a:extLst>
              <a:ext uri="{FF2B5EF4-FFF2-40B4-BE49-F238E27FC236}">
                <a16:creationId xmlns:a16="http://schemas.microsoft.com/office/drawing/2014/main" id="{22BA191C-FDC4-4E33-A948-725A25A759CD}"/>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0" descr="Icon&#10;&#10;Description automatically generated">
            <a:extLst>
              <a:ext uri="{FF2B5EF4-FFF2-40B4-BE49-F238E27FC236}">
                <a16:creationId xmlns:a16="http://schemas.microsoft.com/office/drawing/2014/main" id="{96170143-85F4-4D23-8203-8EA7C9BE6223}"/>
              </a:ext>
            </a:extLst>
          </p:cNvPr>
          <p:cNvPicPr>
            <a:picLocks noChangeAspect="1"/>
          </p:cNvPicPr>
          <p:nvPr userDrawn="1"/>
        </p:nvPicPr>
        <p:blipFill>
          <a:blip r:embed="rId2"/>
          <a:stretch>
            <a:fillRect/>
          </a:stretch>
        </p:blipFill>
        <p:spPr>
          <a:xfrm>
            <a:off x="4414430" y="837824"/>
            <a:ext cx="3363140" cy="4217377"/>
          </a:xfrm>
          <a:prstGeom prst="rect">
            <a:avLst/>
          </a:prstGeom>
        </p:spPr>
      </p:pic>
    </p:spTree>
    <p:extLst>
      <p:ext uri="{BB962C8B-B14F-4D97-AF65-F5344CB8AC3E}">
        <p14:creationId xmlns:p14="http://schemas.microsoft.com/office/powerpoint/2010/main" val="2827951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F67ED-82FA-7152-66BA-8B80B8AC4E5D}"/>
              </a:ext>
            </a:extLst>
          </p:cNvPr>
          <p:cNvSpPr>
            <a:spLocks noGrp="1"/>
          </p:cNvSpPr>
          <p:nvPr>
            <p:ph type="title"/>
          </p:nvPr>
        </p:nvSpPr>
        <p:spPr/>
        <p:txBody>
          <a:bodyPr/>
          <a:lstStyle/>
          <a:p>
            <a:r>
              <a:rPr lang="en-US"/>
              <a:t>Click to edit Master title style</a:t>
            </a:r>
            <a:endParaRPr lang="is-IS"/>
          </a:p>
        </p:txBody>
      </p:sp>
      <p:sp>
        <p:nvSpPr>
          <p:cNvPr id="3" name="Content Placeholder 2">
            <a:extLst>
              <a:ext uri="{FF2B5EF4-FFF2-40B4-BE49-F238E27FC236}">
                <a16:creationId xmlns:a16="http://schemas.microsoft.com/office/drawing/2014/main" id="{4467D388-D737-54A0-CC3F-7AFD24303D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a:extLst>
              <a:ext uri="{FF2B5EF4-FFF2-40B4-BE49-F238E27FC236}">
                <a16:creationId xmlns:a16="http://schemas.microsoft.com/office/drawing/2014/main" id="{94B32701-A34E-6C86-C0A1-F44F3C9ABAAD}"/>
              </a:ext>
            </a:extLst>
          </p:cNvPr>
          <p:cNvSpPr>
            <a:spLocks noGrp="1"/>
          </p:cNvSpPr>
          <p:nvPr>
            <p:ph type="dt" sz="half" idx="10"/>
          </p:nvPr>
        </p:nvSpPr>
        <p:spPr/>
        <p:txBody>
          <a:bodyPr/>
          <a:lstStyle/>
          <a:p>
            <a:fld id="{DF1B8B7F-0D15-4E6F-B788-8ABB6590913F}" type="datetimeFigureOut">
              <a:rPr lang="is-IS" smtClean="0"/>
              <a:t>24.6.2023</a:t>
            </a:fld>
            <a:endParaRPr lang="is-IS"/>
          </a:p>
        </p:txBody>
      </p:sp>
      <p:sp>
        <p:nvSpPr>
          <p:cNvPr id="5" name="Footer Placeholder 4">
            <a:extLst>
              <a:ext uri="{FF2B5EF4-FFF2-40B4-BE49-F238E27FC236}">
                <a16:creationId xmlns:a16="http://schemas.microsoft.com/office/drawing/2014/main" id="{118E7FFD-692A-7704-FA03-868B3C240A5D}"/>
              </a:ext>
            </a:extLst>
          </p:cNvPr>
          <p:cNvSpPr>
            <a:spLocks noGrp="1"/>
          </p:cNvSpPr>
          <p:nvPr>
            <p:ph type="ftr" sz="quarter" idx="11"/>
          </p:nvPr>
        </p:nvSpPr>
        <p:spPr/>
        <p:txBody>
          <a:bodyPr/>
          <a:lstStyle/>
          <a:p>
            <a:endParaRPr lang="is-IS"/>
          </a:p>
        </p:txBody>
      </p:sp>
      <p:sp>
        <p:nvSpPr>
          <p:cNvPr id="6" name="Slide Number Placeholder 5">
            <a:extLst>
              <a:ext uri="{FF2B5EF4-FFF2-40B4-BE49-F238E27FC236}">
                <a16:creationId xmlns:a16="http://schemas.microsoft.com/office/drawing/2014/main" id="{B20F2AB0-F158-8ACC-D1AF-C2554EE593AF}"/>
              </a:ext>
            </a:extLst>
          </p:cNvPr>
          <p:cNvSpPr>
            <a:spLocks noGrp="1"/>
          </p:cNvSpPr>
          <p:nvPr>
            <p:ph type="sldNum" sz="quarter" idx="12"/>
          </p:nvPr>
        </p:nvSpPr>
        <p:spPr/>
        <p:txBody>
          <a:bodyPr/>
          <a:lstStyle/>
          <a:p>
            <a:fld id="{4E85D275-78BB-430D-B55B-591E676766D2}" type="slidenum">
              <a:rPr lang="is-IS" smtClean="0"/>
              <a:t>‹#›</a:t>
            </a:fld>
            <a:endParaRPr lang="is-IS"/>
          </a:p>
        </p:txBody>
      </p:sp>
    </p:spTree>
    <p:extLst>
      <p:ext uri="{BB962C8B-B14F-4D97-AF65-F5344CB8AC3E}">
        <p14:creationId xmlns:p14="http://schemas.microsoft.com/office/powerpoint/2010/main" val="397642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uð glæra">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927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ra titill">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1127336" y="1041400"/>
            <a:ext cx="10226463" cy="609600"/>
          </a:xfrm>
          <a:prstGeom prst="rect">
            <a:avLst/>
          </a:prstGeom>
        </p:spPr>
        <p:txBody>
          <a:bodyPr vert="horz" lIns="91440" tIns="45720" rIns="91440" bIns="45720" rtlCol="0" anchor="ctr">
            <a:normAutofit/>
          </a:bodyPr>
          <a:lstStyle>
            <a:lvl1pPr>
              <a:defRPr/>
            </a:lvl1pPr>
          </a:lstStyle>
          <a:p>
            <a:r>
              <a:rPr lang="is-IS" noProof="0"/>
              <a:t>Titill glæru</a:t>
            </a:r>
          </a:p>
        </p:txBody>
      </p:sp>
    </p:spTree>
    <p:extLst>
      <p:ext uri="{BB962C8B-B14F-4D97-AF65-F5344CB8AC3E}">
        <p14:creationId xmlns:p14="http://schemas.microsoft.com/office/powerpoint/2010/main" val="122152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ill og fótu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1127336" y="1041400"/>
            <a:ext cx="10226463" cy="609600"/>
          </a:xfrm>
          <a:prstGeom prst="rect">
            <a:avLst/>
          </a:prstGeom>
        </p:spPr>
        <p:txBody>
          <a:bodyPr vert="horz" lIns="91440" tIns="45720" rIns="91440" bIns="45720" rtlCol="0" anchor="ctr">
            <a:normAutofit/>
          </a:bodyPr>
          <a:lstStyle>
            <a:lvl1pPr>
              <a:defRPr/>
            </a:lvl1pPr>
          </a:lstStyle>
          <a:p>
            <a:r>
              <a:rPr lang="is-IS" noProof="0"/>
              <a:t>Titill glæru</a:t>
            </a:r>
          </a:p>
        </p:txBody>
      </p:sp>
    </p:spTree>
    <p:extLst>
      <p:ext uri="{BB962C8B-B14F-4D97-AF65-F5344CB8AC3E}">
        <p14:creationId xmlns:p14="http://schemas.microsoft.com/office/powerpoint/2010/main" val="234263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ill og punktar">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5346B-477C-40C8-B027-68B4FEE6D1A0}"/>
              </a:ext>
            </a:extLst>
          </p:cNvPr>
          <p:cNvSpPr>
            <a:spLocks noGrp="1"/>
          </p:cNvSpPr>
          <p:nvPr>
            <p:ph idx="1" hasCustomPrompt="1"/>
          </p:nvPr>
        </p:nvSpPr>
        <p:spPr>
          <a:xfrm>
            <a:off x="1127336" y="1825625"/>
            <a:ext cx="10226464" cy="3709906"/>
          </a:xfrm>
        </p:spPr>
        <p:txBody>
          <a:bodyPr/>
          <a:lstStyle>
            <a:lvl1pPr>
              <a:defRPr/>
            </a:lvl1pPr>
          </a:lstStyle>
          <a:p>
            <a:pPr lvl="0"/>
            <a:r>
              <a:rPr lang="is-IS" noProof="0" dirty="0"/>
              <a:t>Texti hér</a:t>
            </a:r>
          </a:p>
        </p:txBody>
      </p:sp>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1127336" y="1041400"/>
            <a:ext cx="10226463" cy="609600"/>
          </a:xfrm>
          <a:prstGeom prst="rect">
            <a:avLst/>
          </a:prstGeom>
        </p:spPr>
        <p:txBody>
          <a:bodyPr vert="horz" lIns="91440" tIns="45720" rIns="91440" bIns="45720" rtlCol="0" anchor="ctr">
            <a:normAutofit/>
          </a:bodyPr>
          <a:lstStyle>
            <a:lvl1pPr>
              <a:defRPr/>
            </a:lvl1pPr>
          </a:lstStyle>
          <a:p>
            <a:r>
              <a:rPr lang="is-IS" noProof="0"/>
              <a:t>Titill glæru</a:t>
            </a:r>
          </a:p>
        </p:txBody>
      </p:sp>
    </p:spTree>
    <p:extLst>
      <p:ext uri="{BB962C8B-B14F-4D97-AF65-F5344CB8AC3E}">
        <p14:creationId xmlns:p14="http://schemas.microsoft.com/office/powerpoint/2010/main" val="198316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ill og punktar í 2 dálku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FB078-7301-47C5-965D-6ADA92F6C62F}"/>
              </a:ext>
            </a:extLst>
          </p:cNvPr>
          <p:cNvSpPr>
            <a:spLocks noGrp="1"/>
          </p:cNvSpPr>
          <p:nvPr>
            <p:ph type="title" hasCustomPrompt="1"/>
          </p:nvPr>
        </p:nvSpPr>
        <p:spPr/>
        <p:txBody>
          <a:bodyPr/>
          <a:lstStyle>
            <a:lvl1pPr>
              <a:defRPr/>
            </a:lvl1pPr>
          </a:lstStyle>
          <a:p>
            <a:r>
              <a:rPr lang="is-IS" noProof="0" dirty="0"/>
              <a:t>Titill glæru</a:t>
            </a:r>
          </a:p>
        </p:txBody>
      </p:sp>
      <p:sp>
        <p:nvSpPr>
          <p:cNvPr id="3" name="Content Placeholder 2">
            <a:extLst>
              <a:ext uri="{FF2B5EF4-FFF2-40B4-BE49-F238E27FC236}">
                <a16:creationId xmlns:a16="http://schemas.microsoft.com/office/drawing/2014/main" id="{8719DC0D-9772-4A5C-A822-D99867504F73}"/>
              </a:ext>
            </a:extLst>
          </p:cNvPr>
          <p:cNvSpPr>
            <a:spLocks noGrp="1"/>
          </p:cNvSpPr>
          <p:nvPr>
            <p:ph sz="half" idx="1" hasCustomPrompt="1"/>
          </p:nvPr>
        </p:nvSpPr>
        <p:spPr>
          <a:xfrm>
            <a:off x="1127336" y="1825625"/>
            <a:ext cx="5040000" cy="3709907"/>
          </a:xfrm>
        </p:spPr>
        <p:txBody>
          <a:bodyPr/>
          <a:lstStyle>
            <a:lvl1pPr>
              <a:defRPr/>
            </a:lvl1pPr>
          </a:lstStyle>
          <a:p>
            <a:pPr lvl="0"/>
            <a:r>
              <a:rPr lang="is-IS" noProof="0" dirty="0"/>
              <a:t>Texti hér</a:t>
            </a:r>
          </a:p>
        </p:txBody>
      </p:sp>
      <p:sp>
        <p:nvSpPr>
          <p:cNvPr id="4" name="Content Placeholder 3">
            <a:extLst>
              <a:ext uri="{FF2B5EF4-FFF2-40B4-BE49-F238E27FC236}">
                <a16:creationId xmlns:a16="http://schemas.microsoft.com/office/drawing/2014/main" id="{928E2A02-03BA-4841-9AE4-AC49ECD41BE7}"/>
              </a:ext>
            </a:extLst>
          </p:cNvPr>
          <p:cNvSpPr>
            <a:spLocks noGrp="1"/>
          </p:cNvSpPr>
          <p:nvPr>
            <p:ph sz="half" idx="2" hasCustomPrompt="1"/>
          </p:nvPr>
        </p:nvSpPr>
        <p:spPr>
          <a:xfrm>
            <a:off x="6313799" y="1825625"/>
            <a:ext cx="5040000" cy="3709907"/>
          </a:xfrm>
        </p:spPr>
        <p:txBody>
          <a:bodyPr/>
          <a:lstStyle>
            <a:lvl1pPr>
              <a:defRPr/>
            </a:lvl1pPr>
          </a:lstStyle>
          <a:p>
            <a:pPr lvl="0"/>
            <a:r>
              <a:rPr lang="is-IS" noProof="0" dirty="0"/>
              <a:t>Texti hér</a:t>
            </a:r>
          </a:p>
        </p:txBody>
      </p:sp>
      <p:sp>
        <p:nvSpPr>
          <p:cNvPr id="8" name="Rectangle 7">
            <a:extLst>
              <a:ext uri="{FF2B5EF4-FFF2-40B4-BE49-F238E27FC236}">
                <a16:creationId xmlns:a16="http://schemas.microsoft.com/office/drawing/2014/main" id="{8A85E7CF-A00E-4C27-A022-BE27F20DC087}"/>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9" name="Picture 8" descr="Icon&#10;&#10;Description automatically generated">
            <a:extLst>
              <a:ext uri="{FF2B5EF4-FFF2-40B4-BE49-F238E27FC236}">
                <a16:creationId xmlns:a16="http://schemas.microsoft.com/office/drawing/2014/main" id="{A7DF26BF-79B2-4998-8AD6-FA6BD0171EC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0" name="Straight Connector 9">
            <a:extLst>
              <a:ext uri="{FF2B5EF4-FFF2-40B4-BE49-F238E27FC236}">
                <a16:creationId xmlns:a16="http://schemas.microsoft.com/office/drawing/2014/main" id="{04F35AC8-13A1-47E0-A052-407286958499}"/>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368EDC-628E-4102-A77B-12C16E2A3DA5}"/>
              </a:ext>
            </a:extLst>
          </p:cNvPr>
          <p:cNvCxnSpPr>
            <a:cxnSpLocks/>
          </p:cNvCxnSpPr>
          <p:nvPr userDrawn="1"/>
        </p:nvCxnSpPr>
        <p:spPr>
          <a:xfrm flipV="1">
            <a:off x="6231054" y="1825626"/>
            <a:ext cx="0" cy="3709906"/>
          </a:xfrm>
          <a:prstGeom prst="line">
            <a:avLst/>
          </a:prstGeom>
          <a:ln w="9525">
            <a:solidFill>
              <a:srgbClr val="1B47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19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ill og punktar í 2 flæðandi dálku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FB078-7301-47C5-965D-6ADA92F6C62F}"/>
              </a:ext>
            </a:extLst>
          </p:cNvPr>
          <p:cNvSpPr>
            <a:spLocks noGrp="1"/>
          </p:cNvSpPr>
          <p:nvPr>
            <p:ph type="title" hasCustomPrompt="1"/>
          </p:nvPr>
        </p:nvSpPr>
        <p:spPr/>
        <p:txBody>
          <a:bodyPr/>
          <a:lstStyle>
            <a:lvl1pPr>
              <a:defRPr/>
            </a:lvl1pPr>
          </a:lstStyle>
          <a:p>
            <a:r>
              <a:rPr lang="is-IS" noProof="0" dirty="0"/>
              <a:t>Titill glæru</a:t>
            </a:r>
          </a:p>
        </p:txBody>
      </p:sp>
      <p:sp>
        <p:nvSpPr>
          <p:cNvPr id="3" name="Content Placeholder 2">
            <a:extLst>
              <a:ext uri="{FF2B5EF4-FFF2-40B4-BE49-F238E27FC236}">
                <a16:creationId xmlns:a16="http://schemas.microsoft.com/office/drawing/2014/main" id="{8719DC0D-9772-4A5C-A822-D99867504F73}"/>
              </a:ext>
            </a:extLst>
          </p:cNvPr>
          <p:cNvSpPr>
            <a:spLocks noGrp="1"/>
          </p:cNvSpPr>
          <p:nvPr>
            <p:ph sz="half" idx="1" hasCustomPrompt="1"/>
          </p:nvPr>
        </p:nvSpPr>
        <p:spPr>
          <a:xfrm>
            <a:off x="1127336" y="1825625"/>
            <a:ext cx="10226462" cy="3709907"/>
          </a:xfrm>
        </p:spPr>
        <p:txBody>
          <a:bodyPr numCol="2" spcCol="360000"/>
          <a:lstStyle>
            <a:lvl1pPr>
              <a:defRPr/>
            </a:lvl1pPr>
          </a:lstStyle>
          <a:p>
            <a:pPr lvl="0"/>
            <a:r>
              <a:rPr lang="is-IS" noProof="0" dirty="0"/>
              <a:t>Texti hér</a:t>
            </a:r>
          </a:p>
        </p:txBody>
      </p:sp>
      <p:sp>
        <p:nvSpPr>
          <p:cNvPr id="8" name="Rectangle 7">
            <a:extLst>
              <a:ext uri="{FF2B5EF4-FFF2-40B4-BE49-F238E27FC236}">
                <a16:creationId xmlns:a16="http://schemas.microsoft.com/office/drawing/2014/main" id="{8A85E7CF-A00E-4C27-A022-BE27F20DC087}"/>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9" name="Picture 8" descr="Icon&#10;&#10;Description automatically generated">
            <a:extLst>
              <a:ext uri="{FF2B5EF4-FFF2-40B4-BE49-F238E27FC236}">
                <a16:creationId xmlns:a16="http://schemas.microsoft.com/office/drawing/2014/main" id="{A7DF26BF-79B2-4998-8AD6-FA6BD0171EC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0" name="Straight Connector 9">
            <a:extLst>
              <a:ext uri="{FF2B5EF4-FFF2-40B4-BE49-F238E27FC236}">
                <a16:creationId xmlns:a16="http://schemas.microsoft.com/office/drawing/2014/main" id="{04F35AC8-13A1-47E0-A052-407286958499}"/>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B7701CB-389E-42C8-BDAE-0D030818141A}"/>
              </a:ext>
            </a:extLst>
          </p:cNvPr>
          <p:cNvCxnSpPr>
            <a:cxnSpLocks/>
          </p:cNvCxnSpPr>
          <p:nvPr userDrawn="1"/>
        </p:nvCxnSpPr>
        <p:spPr>
          <a:xfrm flipV="1">
            <a:off x="6231054" y="1825626"/>
            <a:ext cx="0" cy="3709906"/>
          </a:xfrm>
          <a:prstGeom prst="line">
            <a:avLst/>
          </a:prstGeom>
          <a:ln w="9525">
            <a:solidFill>
              <a:srgbClr val="1B47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344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ill, punktar og mynd hægri">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5346B-477C-40C8-B027-68B4FEE6D1A0}"/>
              </a:ext>
            </a:extLst>
          </p:cNvPr>
          <p:cNvSpPr>
            <a:spLocks noGrp="1"/>
          </p:cNvSpPr>
          <p:nvPr>
            <p:ph idx="1" hasCustomPrompt="1"/>
          </p:nvPr>
        </p:nvSpPr>
        <p:spPr>
          <a:xfrm>
            <a:off x="1127336" y="1825625"/>
            <a:ext cx="4409864" cy="3709906"/>
          </a:xfrm>
        </p:spPr>
        <p:txBody>
          <a:bodyPr/>
          <a:lstStyle>
            <a:lvl1pPr>
              <a:defRPr/>
            </a:lvl1pPr>
          </a:lstStyle>
          <a:p>
            <a:pPr lvl="0"/>
            <a:r>
              <a:rPr lang="is-IS" noProof="0" dirty="0"/>
              <a:t>Texti hér</a:t>
            </a:r>
          </a:p>
        </p:txBody>
      </p:sp>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1127337" y="1041400"/>
            <a:ext cx="4625764" cy="609600"/>
          </a:xfrm>
          <a:prstGeom prst="rect">
            <a:avLst/>
          </a:prstGeom>
        </p:spPr>
        <p:txBody>
          <a:bodyPr vert="horz" lIns="91440" tIns="45720" rIns="91440" bIns="45720" rtlCol="0" anchor="ctr">
            <a:normAutofit/>
          </a:bodyPr>
          <a:lstStyle>
            <a:lvl1pPr>
              <a:defRPr/>
            </a:lvl1pPr>
          </a:lstStyle>
          <a:p>
            <a:r>
              <a:rPr lang="is-IS" noProof="0"/>
              <a:t>Titill glæru</a:t>
            </a:r>
          </a:p>
        </p:txBody>
      </p:sp>
      <p:sp>
        <p:nvSpPr>
          <p:cNvPr id="7" name="Rectangle 6">
            <a:extLst>
              <a:ext uri="{FF2B5EF4-FFF2-40B4-BE49-F238E27FC236}">
                <a16:creationId xmlns:a16="http://schemas.microsoft.com/office/drawing/2014/main" id="{2D8CAA2F-129C-40FE-A091-593373399BA4}"/>
              </a:ext>
            </a:extLst>
          </p:cNvPr>
          <p:cNvSpPr/>
          <p:nvPr userDrawn="1"/>
        </p:nvSpPr>
        <p:spPr>
          <a:xfrm>
            <a:off x="6816725" y="0"/>
            <a:ext cx="5375274" cy="5757566"/>
          </a:xfrm>
          <a:prstGeom prst="rect">
            <a:avLst/>
          </a:prstGeom>
          <a:solidFill>
            <a:srgbClr val="1B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sp>
        <p:nvSpPr>
          <p:cNvPr id="4" name="Picture Placeholder 3">
            <a:extLst>
              <a:ext uri="{FF2B5EF4-FFF2-40B4-BE49-F238E27FC236}">
                <a16:creationId xmlns:a16="http://schemas.microsoft.com/office/drawing/2014/main" id="{A05E957B-26F9-4009-AF61-E51587D02913}"/>
              </a:ext>
            </a:extLst>
          </p:cNvPr>
          <p:cNvSpPr>
            <a:spLocks noGrp="1"/>
          </p:cNvSpPr>
          <p:nvPr>
            <p:ph type="pic" sz="quarter" idx="10" hasCustomPrompt="1"/>
          </p:nvPr>
        </p:nvSpPr>
        <p:spPr>
          <a:xfrm>
            <a:off x="6096000" y="698500"/>
            <a:ext cx="5375275" cy="5059363"/>
          </a:xfrm>
          <a:solidFill>
            <a:schemeClr val="bg2"/>
          </a:solidFill>
        </p:spPr>
        <p:txBody>
          <a:bodyPr anchor="ctr"/>
          <a:lstStyle>
            <a:lvl1pPr marL="0" indent="0" algn="ctr">
              <a:buNone/>
              <a:defRPr/>
            </a:lvl1pPr>
          </a:lstStyle>
          <a:p>
            <a:r>
              <a:rPr lang="is-IS" dirty="0"/>
              <a:t>Mynd hér</a:t>
            </a:r>
          </a:p>
          <a:p>
            <a:endParaRPr lang="is-IS" dirty="0"/>
          </a:p>
          <a:p>
            <a:endParaRPr lang="is-IS" dirty="0"/>
          </a:p>
          <a:p>
            <a:r>
              <a:rPr lang="is-IS" dirty="0"/>
              <a:t>      </a:t>
            </a:r>
          </a:p>
        </p:txBody>
      </p:sp>
    </p:spTree>
    <p:extLst>
      <p:ext uri="{BB962C8B-B14F-4D97-AF65-F5344CB8AC3E}">
        <p14:creationId xmlns:p14="http://schemas.microsoft.com/office/powerpoint/2010/main" val="2214869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ill, punktar og mynd vinstri">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5346B-477C-40C8-B027-68B4FEE6D1A0}"/>
              </a:ext>
            </a:extLst>
          </p:cNvPr>
          <p:cNvSpPr>
            <a:spLocks noGrp="1"/>
          </p:cNvSpPr>
          <p:nvPr>
            <p:ph idx="1" hasCustomPrompt="1"/>
          </p:nvPr>
        </p:nvSpPr>
        <p:spPr>
          <a:xfrm>
            <a:off x="6816723" y="1825625"/>
            <a:ext cx="4409864" cy="3709906"/>
          </a:xfrm>
        </p:spPr>
        <p:txBody>
          <a:bodyPr/>
          <a:lstStyle>
            <a:lvl1pPr>
              <a:defRPr/>
            </a:lvl1pPr>
          </a:lstStyle>
          <a:p>
            <a:pPr lvl="0"/>
            <a:r>
              <a:rPr lang="is-IS" noProof="0" dirty="0"/>
              <a:t>Texti hér</a:t>
            </a:r>
          </a:p>
        </p:txBody>
      </p:sp>
      <p:sp>
        <p:nvSpPr>
          <p:cNvPr id="10" name="Rectangle 9">
            <a:extLst>
              <a:ext uri="{FF2B5EF4-FFF2-40B4-BE49-F238E27FC236}">
                <a16:creationId xmlns:a16="http://schemas.microsoft.com/office/drawing/2014/main" id="{47F3323C-AEEB-4AE3-AFD3-12DC2957D21C}"/>
              </a:ext>
            </a:extLst>
          </p:cNvPr>
          <p:cNvSpPr/>
          <p:nvPr userDrawn="1"/>
        </p:nvSpPr>
        <p:spPr>
          <a:xfrm>
            <a:off x="0" y="5757567"/>
            <a:ext cx="12192000" cy="1100433"/>
          </a:xfrm>
          <a:prstGeom prst="rect">
            <a:avLst/>
          </a:prstGeom>
          <a:solidFill>
            <a:srgbClr val="91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pic>
        <p:nvPicPr>
          <p:cNvPr id="11" name="Picture 10" descr="Icon&#10;&#10;Description automatically generated">
            <a:extLst>
              <a:ext uri="{FF2B5EF4-FFF2-40B4-BE49-F238E27FC236}">
                <a16:creationId xmlns:a16="http://schemas.microsoft.com/office/drawing/2014/main" id="{727CF5F8-2D1D-46E3-8FD2-0F449D7673D1}"/>
              </a:ext>
            </a:extLst>
          </p:cNvPr>
          <p:cNvPicPr>
            <a:picLocks noChangeAspect="1"/>
          </p:cNvPicPr>
          <p:nvPr userDrawn="1"/>
        </p:nvPicPr>
        <p:blipFill>
          <a:blip r:embed="rId2"/>
          <a:stretch>
            <a:fillRect/>
          </a:stretch>
        </p:blipFill>
        <p:spPr>
          <a:xfrm>
            <a:off x="11189160" y="5979602"/>
            <a:ext cx="523415" cy="656362"/>
          </a:xfrm>
          <a:prstGeom prst="rect">
            <a:avLst/>
          </a:prstGeom>
        </p:spPr>
      </p:pic>
      <p:cxnSp>
        <p:nvCxnSpPr>
          <p:cNvPr id="12" name="Straight Connector 11">
            <a:extLst>
              <a:ext uri="{FF2B5EF4-FFF2-40B4-BE49-F238E27FC236}">
                <a16:creationId xmlns:a16="http://schemas.microsoft.com/office/drawing/2014/main" id="{C218115A-DF91-46A0-87E2-BCBE748A743A}"/>
              </a:ext>
            </a:extLst>
          </p:cNvPr>
          <p:cNvCxnSpPr/>
          <p:nvPr userDrawn="1"/>
        </p:nvCxnSpPr>
        <p:spPr>
          <a:xfrm>
            <a:off x="479850" y="6635964"/>
            <a:ext cx="1051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itle Placeholder 1">
            <a:extLst>
              <a:ext uri="{FF2B5EF4-FFF2-40B4-BE49-F238E27FC236}">
                <a16:creationId xmlns:a16="http://schemas.microsoft.com/office/drawing/2014/main" id="{BEA9A190-7BF2-4313-8AD7-1A82C4C1B255}"/>
              </a:ext>
            </a:extLst>
          </p:cNvPr>
          <p:cNvSpPr>
            <a:spLocks noGrp="1"/>
          </p:cNvSpPr>
          <p:nvPr>
            <p:ph type="title" hasCustomPrompt="1"/>
          </p:nvPr>
        </p:nvSpPr>
        <p:spPr>
          <a:xfrm>
            <a:off x="6816724" y="1041400"/>
            <a:ext cx="4625764" cy="609600"/>
          </a:xfrm>
          <a:prstGeom prst="rect">
            <a:avLst/>
          </a:prstGeom>
        </p:spPr>
        <p:txBody>
          <a:bodyPr vert="horz" lIns="91440" tIns="45720" rIns="91440" bIns="45720" rtlCol="0" anchor="ctr">
            <a:normAutofit/>
          </a:bodyPr>
          <a:lstStyle>
            <a:lvl1pPr>
              <a:defRPr/>
            </a:lvl1pPr>
          </a:lstStyle>
          <a:p>
            <a:r>
              <a:rPr lang="is-IS" noProof="0"/>
              <a:t>Titill glæru</a:t>
            </a:r>
          </a:p>
        </p:txBody>
      </p:sp>
      <p:sp>
        <p:nvSpPr>
          <p:cNvPr id="7" name="Rectangle 6">
            <a:extLst>
              <a:ext uri="{FF2B5EF4-FFF2-40B4-BE49-F238E27FC236}">
                <a16:creationId xmlns:a16="http://schemas.microsoft.com/office/drawing/2014/main" id="{2D8CAA2F-129C-40FE-A091-593373399BA4}"/>
              </a:ext>
            </a:extLst>
          </p:cNvPr>
          <p:cNvSpPr/>
          <p:nvPr userDrawn="1"/>
        </p:nvSpPr>
        <p:spPr>
          <a:xfrm>
            <a:off x="1" y="0"/>
            <a:ext cx="5375274" cy="5757566"/>
          </a:xfrm>
          <a:prstGeom prst="rect">
            <a:avLst/>
          </a:prstGeom>
          <a:solidFill>
            <a:srgbClr val="1B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noProof="0"/>
          </a:p>
        </p:txBody>
      </p:sp>
      <p:sp>
        <p:nvSpPr>
          <p:cNvPr id="4" name="Picture Placeholder 3">
            <a:extLst>
              <a:ext uri="{FF2B5EF4-FFF2-40B4-BE49-F238E27FC236}">
                <a16:creationId xmlns:a16="http://schemas.microsoft.com/office/drawing/2014/main" id="{A05E957B-26F9-4009-AF61-E51587D02913}"/>
              </a:ext>
            </a:extLst>
          </p:cNvPr>
          <p:cNvSpPr>
            <a:spLocks noGrp="1"/>
          </p:cNvSpPr>
          <p:nvPr>
            <p:ph type="pic" sz="quarter" idx="10" hasCustomPrompt="1"/>
          </p:nvPr>
        </p:nvSpPr>
        <p:spPr>
          <a:xfrm>
            <a:off x="720725" y="698500"/>
            <a:ext cx="5375275" cy="5059363"/>
          </a:xfrm>
          <a:solidFill>
            <a:schemeClr val="bg2"/>
          </a:solidFill>
        </p:spPr>
        <p:txBody>
          <a:bodyPr anchor="ctr"/>
          <a:lstStyle>
            <a:lvl1pPr marL="0" indent="0" algn="ctr">
              <a:buNone/>
              <a:defRPr/>
            </a:lvl1pPr>
          </a:lstStyle>
          <a:p>
            <a:r>
              <a:rPr lang="is-IS" dirty="0"/>
              <a:t>Mynd hér</a:t>
            </a:r>
          </a:p>
          <a:p>
            <a:endParaRPr lang="is-IS" dirty="0"/>
          </a:p>
          <a:p>
            <a:endParaRPr lang="is-IS" dirty="0"/>
          </a:p>
          <a:p>
            <a:r>
              <a:rPr lang="is-IS" dirty="0"/>
              <a:t>       </a:t>
            </a:r>
          </a:p>
        </p:txBody>
      </p:sp>
    </p:spTree>
    <p:extLst>
      <p:ext uri="{BB962C8B-B14F-4D97-AF65-F5344CB8AC3E}">
        <p14:creationId xmlns:p14="http://schemas.microsoft.com/office/powerpoint/2010/main" val="376818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A7A93B-6E61-42BA-A976-83D01B855CF9}"/>
              </a:ext>
            </a:extLst>
          </p:cNvPr>
          <p:cNvSpPr>
            <a:spLocks noGrp="1"/>
          </p:cNvSpPr>
          <p:nvPr>
            <p:ph type="title"/>
          </p:nvPr>
        </p:nvSpPr>
        <p:spPr>
          <a:xfrm>
            <a:off x="1127336" y="1041400"/>
            <a:ext cx="10226463" cy="609600"/>
          </a:xfrm>
          <a:prstGeom prst="rect">
            <a:avLst/>
          </a:prstGeom>
        </p:spPr>
        <p:txBody>
          <a:bodyPr vert="horz" lIns="91440" tIns="45720" rIns="91440" bIns="45720" rtlCol="0" anchor="ctr">
            <a:normAutofit/>
          </a:bodyPr>
          <a:lstStyle/>
          <a:p>
            <a:r>
              <a:rPr lang="en-US"/>
              <a:t>Click to edit Master title style</a:t>
            </a:r>
            <a:endParaRPr lang="is-IS" dirty="0"/>
          </a:p>
        </p:txBody>
      </p:sp>
      <p:sp>
        <p:nvSpPr>
          <p:cNvPr id="3" name="Text Placeholder 2">
            <a:extLst>
              <a:ext uri="{FF2B5EF4-FFF2-40B4-BE49-F238E27FC236}">
                <a16:creationId xmlns:a16="http://schemas.microsoft.com/office/drawing/2014/main" id="{F7D7BB70-BF2B-492A-8CCA-E7C1578185C8}"/>
              </a:ext>
            </a:extLst>
          </p:cNvPr>
          <p:cNvSpPr>
            <a:spLocks noGrp="1"/>
          </p:cNvSpPr>
          <p:nvPr>
            <p:ph type="body" idx="1"/>
          </p:nvPr>
        </p:nvSpPr>
        <p:spPr>
          <a:xfrm>
            <a:off x="1127336" y="1825625"/>
            <a:ext cx="1022646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dirty="0"/>
          </a:p>
        </p:txBody>
      </p:sp>
    </p:spTree>
    <p:extLst>
      <p:ext uri="{BB962C8B-B14F-4D97-AF65-F5344CB8AC3E}">
        <p14:creationId xmlns:p14="http://schemas.microsoft.com/office/powerpoint/2010/main" val="316937191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60" r:id="rId4"/>
    <p:sldLayoutId id="2147483650" r:id="rId5"/>
    <p:sldLayoutId id="2147483652" r:id="rId6"/>
    <p:sldLayoutId id="2147483667" r:id="rId7"/>
    <p:sldLayoutId id="2147483658" r:id="rId8"/>
    <p:sldLayoutId id="2147483664" r:id="rId9"/>
    <p:sldLayoutId id="2147483665" r:id="rId10"/>
    <p:sldLayoutId id="2147483666" r:id="rId11"/>
    <p:sldLayoutId id="2147483654" r:id="rId12"/>
    <p:sldLayoutId id="2147483655" r:id="rId13"/>
    <p:sldLayoutId id="2147483659" r:id="rId14"/>
    <p:sldLayoutId id="2147483663" r:id="rId15"/>
    <p:sldLayoutId id="2147483668" r:id="rId16"/>
  </p:sldLayoutIdLst>
  <p:txStyles>
    <p:titleStyle>
      <a:lvl1pPr algn="l" defTabSz="914400" rtl="0" eaLnBrk="1" latinLnBrk="0" hangingPunct="1">
        <a:lnSpc>
          <a:spcPct val="90000"/>
        </a:lnSpc>
        <a:spcBef>
          <a:spcPct val="0"/>
        </a:spcBef>
        <a:buNone/>
        <a:defRPr sz="3600" kern="1200">
          <a:solidFill>
            <a:srgbClr val="1B478F"/>
          </a:solidFill>
          <a:latin typeface="Tw Cen MT Condensed Extra Bold" panose="020B08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1B478F"/>
          </a:solidFill>
          <a:latin typeface="Helvetica" panose="020B0604020202020204" pitchFamily="34" charset="0"/>
          <a:ea typeface="+mn-ea"/>
          <a:cs typeface="Helvetica"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rgbClr val="1B478F"/>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478F"/>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1B478F"/>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1B478F"/>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taðgengill efnis 4" descr="Mynd sem inniheldur texti&#10;&#10;Lýsing sjálfkrafa búin til">
            <a:extLst>
              <a:ext uri="{FF2B5EF4-FFF2-40B4-BE49-F238E27FC236}">
                <a16:creationId xmlns:a16="http://schemas.microsoft.com/office/drawing/2014/main" id="{883F62F6-1E83-7AF5-DDFB-4C8C31AF40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4485" y="2014606"/>
            <a:ext cx="7788343" cy="3333571"/>
          </a:xfrm>
        </p:spPr>
      </p:pic>
      <p:sp>
        <p:nvSpPr>
          <p:cNvPr id="3" name="Titill 2">
            <a:extLst>
              <a:ext uri="{FF2B5EF4-FFF2-40B4-BE49-F238E27FC236}">
                <a16:creationId xmlns:a16="http://schemas.microsoft.com/office/drawing/2014/main" id="{7165A132-835A-C491-24BC-AF75DA7D841E}"/>
              </a:ext>
            </a:extLst>
          </p:cNvPr>
          <p:cNvSpPr>
            <a:spLocks noGrp="1"/>
          </p:cNvSpPr>
          <p:nvPr>
            <p:ph type="title"/>
          </p:nvPr>
        </p:nvSpPr>
        <p:spPr>
          <a:xfrm>
            <a:off x="737333" y="297713"/>
            <a:ext cx="10717334" cy="2094614"/>
          </a:xfrm>
        </p:spPr>
        <p:txBody>
          <a:bodyPr>
            <a:normAutofit fontScale="90000"/>
          </a:bodyPr>
          <a:lstStyle/>
          <a:p>
            <a:pPr>
              <a:lnSpc>
                <a:spcPct val="100000"/>
              </a:lnSpc>
            </a:pPr>
            <a:r>
              <a:rPr lang="is-IS" dirty="0"/>
              <a:t>Kynning á kjarasamningi við Samtök fyrirtækja í velferðarþjónustu</a:t>
            </a:r>
            <a:br>
              <a:rPr lang="is-IS" dirty="0"/>
            </a:br>
            <a:r>
              <a:rPr lang="is-IS" dirty="0"/>
              <a:t>fh. Hjúkrunarheimilanna Dalbæjar, Fellsenda, Hornbrekku og Heilsuvernd á Akureyri</a:t>
            </a:r>
            <a:endParaRPr lang="en-GB" dirty="0"/>
          </a:p>
        </p:txBody>
      </p:sp>
    </p:spTree>
    <p:extLst>
      <p:ext uri="{BB962C8B-B14F-4D97-AF65-F5344CB8AC3E}">
        <p14:creationId xmlns:p14="http://schemas.microsoft.com/office/powerpoint/2010/main" val="217631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EA4A15-3FF0-ACBB-8A85-DFCC1100DB92}"/>
              </a:ext>
            </a:extLst>
          </p:cNvPr>
          <p:cNvSpPr>
            <a:spLocks noGrp="1"/>
          </p:cNvSpPr>
          <p:nvPr>
            <p:ph idx="1"/>
          </p:nvPr>
        </p:nvSpPr>
        <p:spPr/>
        <p:txBody>
          <a:bodyPr>
            <a:normAutofit/>
          </a:bodyPr>
          <a:lstStyle/>
          <a:p>
            <a:r>
              <a:rPr lang="is-IS" dirty="0"/>
              <a:t>Í síðustu kjarasamningum var samið um breytingar á orlofskafla</a:t>
            </a:r>
          </a:p>
          <a:p>
            <a:pPr lvl="1"/>
            <a:r>
              <a:rPr lang="is-IS" dirty="0"/>
              <a:t>Öllum tryggður 30 daga orlofsréttur óháð aldri og starfsaldri</a:t>
            </a:r>
          </a:p>
          <a:p>
            <a:pPr lvl="1"/>
            <a:r>
              <a:rPr lang="is-IS" dirty="0"/>
              <a:t>Samkvæmt orlofslögum er flutningur orlofs milli ára óheimill en með breytingunum var starfsfólki sem átti uppsafnað orlof gefinn 3 ára aðlögunartími til að nýta sína uppsöfnuðu orlofsdaga, að hámarki 60 talsins, þrátt fyrir bann við flutningi milli ára samkvæmt lögum. </a:t>
            </a:r>
          </a:p>
          <a:p>
            <a:r>
              <a:rPr lang="is-IS" dirty="0"/>
              <a:t>Kórónaveirufaraldurinn setti strik í reikninginn</a:t>
            </a:r>
          </a:p>
          <a:p>
            <a:pPr lvl="1"/>
            <a:r>
              <a:rPr lang="is-IS" dirty="0"/>
              <a:t>Álag var gríðarlegt og margir gátu ekki tekið orlof </a:t>
            </a:r>
          </a:p>
          <a:p>
            <a:pPr lvl="2"/>
            <a:r>
              <a:rPr lang="is-IS" dirty="0"/>
              <a:t>Enn síður að vinna á uppsöfnuðu orlofi</a:t>
            </a:r>
          </a:p>
        </p:txBody>
      </p:sp>
      <p:sp>
        <p:nvSpPr>
          <p:cNvPr id="2" name="Title 1">
            <a:extLst>
              <a:ext uri="{FF2B5EF4-FFF2-40B4-BE49-F238E27FC236}">
                <a16:creationId xmlns:a16="http://schemas.microsoft.com/office/drawing/2014/main" id="{E6C4E7B6-BDE4-A7AF-CE2B-D26E0E41F857}"/>
              </a:ext>
            </a:extLst>
          </p:cNvPr>
          <p:cNvSpPr>
            <a:spLocks noGrp="1"/>
          </p:cNvSpPr>
          <p:nvPr>
            <p:ph type="title"/>
          </p:nvPr>
        </p:nvSpPr>
        <p:spPr/>
        <p:txBody>
          <a:bodyPr/>
          <a:lstStyle/>
          <a:p>
            <a:r>
              <a:rPr lang="is-IS" dirty="0"/>
              <a:t>Frestun fyrningar orlofs</a:t>
            </a:r>
          </a:p>
        </p:txBody>
      </p:sp>
    </p:spTree>
    <p:extLst>
      <p:ext uri="{BB962C8B-B14F-4D97-AF65-F5344CB8AC3E}">
        <p14:creationId xmlns:p14="http://schemas.microsoft.com/office/powerpoint/2010/main" val="419462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A6D51-A2F3-8764-795C-FEBE85BE862C}"/>
              </a:ext>
            </a:extLst>
          </p:cNvPr>
          <p:cNvSpPr>
            <a:spLocks noGrp="1"/>
          </p:cNvSpPr>
          <p:nvPr>
            <p:ph idx="1"/>
          </p:nvPr>
        </p:nvSpPr>
        <p:spPr/>
        <p:txBody>
          <a:bodyPr>
            <a:normAutofit/>
          </a:bodyPr>
          <a:lstStyle/>
          <a:p>
            <a:r>
              <a:rPr lang="is-IS" dirty="0"/>
              <a:t>Sambandið sendi út tilkynningu til sveitarfélaga 21. mars sl. um frestun á niðurfellingu orlofsdaga.</a:t>
            </a:r>
          </a:p>
          <a:p>
            <a:r>
              <a:rPr lang="is-IS" dirty="0"/>
              <a:t>Ef starfsfólk hefur ekki fengið tækifæri til að taka uppsafnað orlof sem það hafði áunnið sér fyrir 1. maí 2023 þá skal gera skriflegt samkomulag við yfirmann um úttekt á uppsöfnuðu orlofi</a:t>
            </a:r>
          </a:p>
          <a:p>
            <a:r>
              <a:rPr lang="is-IS" dirty="0"/>
              <a:t>Það samkomulag á að vera tilbúið eigi síðar en 15. júní 2023 og ef það næst ekki ber yfirmanni að tilkynna starfsmanni um það hvernig orlofi skuli háttað til þess að starfsmaður nái að ljúka töku uppsafnaðs orlofs</a:t>
            </a:r>
          </a:p>
          <a:p>
            <a:r>
              <a:rPr lang="is-IS" dirty="0"/>
              <a:t>Þessi vinna átti að vera hafin í mars á þessu ári</a:t>
            </a:r>
          </a:p>
        </p:txBody>
      </p:sp>
      <p:sp>
        <p:nvSpPr>
          <p:cNvPr id="2" name="Title 1">
            <a:extLst>
              <a:ext uri="{FF2B5EF4-FFF2-40B4-BE49-F238E27FC236}">
                <a16:creationId xmlns:a16="http://schemas.microsoft.com/office/drawing/2014/main" id="{3D0A2CCB-1D27-D559-6FF6-1B5E66BC53C1}"/>
              </a:ext>
            </a:extLst>
          </p:cNvPr>
          <p:cNvSpPr>
            <a:spLocks noGrp="1"/>
          </p:cNvSpPr>
          <p:nvPr>
            <p:ph type="title"/>
          </p:nvPr>
        </p:nvSpPr>
        <p:spPr/>
        <p:txBody>
          <a:bodyPr/>
          <a:lstStyle/>
          <a:p>
            <a:r>
              <a:rPr lang="is-IS" dirty="0"/>
              <a:t>Frestun fyrningar orlofs frh. </a:t>
            </a:r>
          </a:p>
        </p:txBody>
      </p:sp>
    </p:spTree>
    <p:extLst>
      <p:ext uri="{BB962C8B-B14F-4D97-AF65-F5344CB8AC3E}">
        <p14:creationId xmlns:p14="http://schemas.microsoft.com/office/powerpoint/2010/main" val="2237422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7E85D8E-51E5-4B45-A7F4-E17376BDDDBD}"/>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err="1">
                <a:solidFill>
                  <a:srgbClr val="FFFFFF"/>
                </a:solidFill>
                <a:latin typeface="+mj-lt"/>
                <a:ea typeface="+mj-ea"/>
                <a:cs typeface="+mj-cs"/>
              </a:rPr>
              <a:t>Verkáætlun</a:t>
            </a:r>
            <a:r>
              <a:rPr lang="en-US" sz="3200" kern="1200" dirty="0">
                <a:solidFill>
                  <a:srgbClr val="FFFFFF"/>
                </a:solidFill>
                <a:latin typeface="+mj-lt"/>
                <a:ea typeface="+mj-ea"/>
                <a:cs typeface="+mj-cs"/>
              </a:rPr>
              <a:t> á </a:t>
            </a:r>
            <a:r>
              <a:rPr lang="en-US" sz="3200" kern="1200" dirty="0" err="1">
                <a:solidFill>
                  <a:srgbClr val="FFFFFF"/>
                </a:solidFill>
                <a:latin typeface="+mj-lt"/>
                <a:ea typeface="+mj-ea"/>
                <a:cs typeface="+mj-cs"/>
              </a:rPr>
              <a:t>borði</a:t>
            </a:r>
            <a:r>
              <a:rPr lang="en-US" sz="3200" kern="1200" dirty="0">
                <a:solidFill>
                  <a:srgbClr val="FFFFFF"/>
                </a:solidFill>
                <a:latin typeface="+mj-lt"/>
                <a:ea typeface="+mj-ea"/>
                <a:cs typeface="+mj-cs"/>
              </a:rPr>
              <a:t> </a:t>
            </a:r>
            <a:r>
              <a:rPr lang="en-US" sz="3200" kern="1200" dirty="0" err="1">
                <a:solidFill>
                  <a:srgbClr val="FFFFFF"/>
                </a:solidFill>
                <a:latin typeface="+mj-lt"/>
                <a:ea typeface="+mj-ea"/>
                <a:cs typeface="+mj-cs"/>
              </a:rPr>
              <a:t>heildarsamtaka</a:t>
            </a:r>
            <a:r>
              <a:rPr lang="en-US" sz="3200" kern="1200" dirty="0">
                <a:solidFill>
                  <a:srgbClr val="FFFFFF"/>
                </a:solidFill>
                <a:latin typeface="+mj-lt"/>
                <a:ea typeface="+mj-ea"/>
                <a:cs typeface="+mj-cs"/>
              </a:rPr>
              <a:t> og </a:t>
            </a:r>
            <a:r>
              <a:rPr lang="en-US" sz="3200" kern="1200" dirty="0" err="1">
                <a:solidFill>
                  <a:srgbClr val="FFFFFF"/>
                </a:solidFill>
                <a:latin typeface="+mj-lt"/>
                <a:ea typeface="+mj-ea"/>
                <a:cs typeface="+mj-cs"/>
              </a:rPr>
              <a:t>launagreiðenda</a:t>
            </a:r>
            <a:endParaRPr lang="en-US" sz="3200" kern="1200" dirty="0">
              <a:solidFill>
                <a:srgbClr val="FFFFFF"/>
              </a:solidFill>
              <a:latin typeface="+mj-lt"/>
              <a:ea typeface="+mj-ea"/>
              <a:cs typeface="+mj-cs"/>
            </a:endParaRPr>
          </a:p>
        </p:txBody>
      </p:sp>
      <p:graphicFrame>
        <p:nvGraphicFramePr>
          <p:cNvPr id="4" name="Content Placeholder 3">
            <a:extLst>
              <a:ext uri="{FF2B5EF4-FFF2-40B4-BE49-F238E27FC236}">
                <a16:creationId xmlns:a16="http://schemas.microsoft.com/office/drawing/2014/main" id="{97EBFE8B-E50D-3D3F-D5C7-31F65E1F3192}"/>
              </a:ext>
            </a:extLst>
          </p:cNvPr>
          <p:cNvGraphicFramePr>
            <a:graphicFrameLocks noGrp="1"/>
          </p:cNvGraphicFramePr>
          <p:nvPr>
            <p:ph idx="1"/>
            <p:extLst>
              <p:ext uri="{D42A27DB-BD31-4B8C-83A1-F6EECF244321}">
                <p14:modId xmlns:p14="http://schemas.microsoft.com/office/powerpoint/2010/main" val="681992059"/>
              </p:ext>
            </p:extLst>
          </p:nvPr>
        </p:nvGraphicFramePr>
        <p:xfrm>
          <a:off x="4207933" y="997563"/>
          <a:ext cx="7347538" cy="4863853"/>
        </p:xfrm>
        <a:graphic>
          <a:graphicData uri="http://schemas.openxmlformats.org/drawingml/2006/table">
            <a:tbl>
              <a:tblPr firstRow="1" firstCol="1" bandRow="1">
                <a:noFill/>
                <a:tableStyleId>{5C22544A-7EE6-4342-B048-85BDC9FD1C3A}</a:tableStyleId>
              </a:tblPr>
              <a:tblGrid>
                <a:gridCol w="3066480">
                  <a:extLst>
                    <a:ext uri="{9D8B030D-6E8A-4147-A177-3AD203B41FA5}">
                      <a16:colId xmlns:a16="http://schemas.microsoft.com/office/drawing/2014/main" val="4044319533"/>
                    </a:ext>
                  </a:extLst>
                </a:gridCol>
                <a:gridCol w="2177152">
                  <a:extLst>
                    <a:ext uri="{9D8B030D-6E8A-4147-A177-3AD203B41FA5}">
                      <a16:colId xmlns:a16="http://schemas.microsoft.com/office/drawing/2014/main" val="381588949"/>
                    </a:ext>
                  </a:extLst>
                </a:gridCol>
                <a:gridCol w="2103906">
                  <a:extLst>
                    <a:ext uri="{9D8B030D-6E8A-4147-A177-3AD203B41FA5}">
                      <a16:colId xmlns:a16="http://schemas.microsoft.com/office/drawing/2014/main" val="1708393848"/>
                    </a:ext>
                  </a:extLst>
                </a:gridCol>
              </a:tblGrid>
              <a:tr h="391234">
                <a:tc>
                  <a:txBody>
                    <a:bodyPr/>
                    <a:lstStyle/>
                    <a:p>
                      <a:pPr fontAlgn="base">
                        <a:lnSpc>
                          <a:spcPct val="107000"/>
                        </a:lnSpc>
                        <a:spcAft>
                          <a:spcPts val="800"/>
                        </a:spcAft>
                      </a:pPr>
                      <a:r>
                        <a:rPr lang="is-IS" sz="1200" b="1" cap="all" spc="60">
                          <a:solidFill>
                            <a:schemeClr val="tx1"/>
                          </a:solidFill>
                          <a:effectLst/>
                        </a:rPr>
                        <a:t>Málefni </a:t>
                      </a:r>
                      <a:endParaRPr lang="is-IS" sz="1200" b="1" cap="all" spc="60">
                        <a:solidFill>
                          <a:schemeClr val="tx1"/>
                        </a:solidFill>
                        <a:effectLst/>
                        <a:latin typeface="FiraGO Light"/>
                        <a:ea typeface="FiraGO Light"/>
                        <a:cs typeface="Times New Roman" panose="02020603050405020304" pitchFamily="18" charset="0"/>
                      </a:endParaRPr>
                    </a:p>
                  </a:txBody>
                  <a:tcPr marL="0" marR="0" marT="88262" marB="88262" anchor="b">
                    <a:lnL w="12700" cmpd="sng">
                      <a:noFill/>
                    </a:lnL>
                    <a:lnR w="12700" cmpd="sng">
                      <a:noFill/>
                    </a:lnR>
                    <a:lnT w="12700" cmpd="sng">
                      <a:noFill/>
                    </a:lnT>
                    <a:lnB w="38100" cmpd="sng">
                      <a:noFill/>
                    </a:lnB>
                    <a:noFill/>
                  </a:tcPr>
                </a:tc>
                <a:tc>
                  <a:txBody>
                    <a:bodyPr/>
                    <a:lstStyle/>
                    <a:p>
                      <a:pPr fontAlgn="base">
                        <a:lnSpc>
                          <a:spcPct val="107000"/>
                        </a:lnSpc>
                        <a:spcAft>
                          <a:spcPts val="800"/>
                        </a:spcAft>
                      </a:pPr>
                      <a:r>
                        <a:rPr lang="is-IS" sz="1200" b="1" cap="all" spc="60">
                          <a:solidFill>
                            <a:schemeClr val="tx1"/>
                          </a:solidFill>
                          <a:effectLst/>
                        </a:rPr>
                        <a:t>  Vinna hefst </a:t>
                      </a:r>
                      <a:endParaRPr lang="is-IS" sz="1200" b="1" cap="all" spc="60">
                        <a:solidFill>
                          <a:schemeClr val="tx1"/>
                        </a:solidFill>
                        <a:effectLst/>
                        <a:latin typeface="FiraGO Light"/>
                        <a:ea typeface="FiraGO Light"/>
                        <a:cs typeface="Times New Roman" panose="02020603050405020304" pitchFamily="18" charset="0"/>
                      </a:endParaRPr>
                    </a:p>
                  </a:txBody>
                  <a:tcPr marL="0" marR="0" marT="88262" marB="88262" anchor="b">
                    <a:lnL w="12700" cmpd="sng">
                      <a:noFill/>
                    </a:lnL>
                    <a:lnR w="12700" cmpd="sng">
                      <a:noFill/>
                    </a:lnR>
                    <a:lnT w="12700" cmpd="sng">
                      <a:noFill/>
                    </a:lnT>
                    <a:lnB w="38100" cmpd="sng">
                      <a:noFill/>
                    </a:lnB>
                    <a:noFill/>
                  </a:tcPr>
                </a:tc>
                <a:tc>
                  <a:txBody>
                    <a:bodyPr/>
                    <a:lstStyle/>
                    <a:p>
                      <a:pPr fontAlgn="base">
                        <a:lnSpc>
                          <a:spcPct val="107000"/>
                        </a:lnSpc>
                        <a:spcAft>
                          <a:spcPts val="800"/>
                        </a:spcAft>
                      </a:pPr>
                      <a:r>
                        <a:rPr lang="is-IS" sz="1200" b="1" cap="all" spc="60">
                          <a:solidFill>
                            <a:schemeClr val="tx1"/>
                          </a:solidFill>
                          <a:effectLst/>
                        </a:rPr>
                        <a:t>  Vinnu lýkur </a:t>
                      </a:r>
                      <a:endParaRPr lang="is-IS" sz="1200" b="1" cap="all" spc="60">
                        <a:solidFill>
                          <a:schemeClr val="tx1"/>
                        </a:solidFill>
                        <a:effectLst/>
                        <a:latin typeface="FiraGO Light"/>
                        <a:ea typeface="FiraGO Light"/>
                        <a:cs typeface="Times New Roman" panose="02020603050405020304" pitchFamily="18" charset="0"/>
                      </a:endParaRPr>
                    </a:p>
                  </a:txBody>
                  <a:tcPr marL="0" marR="0" marT="88262" marB="88262" anchor="b">
                    <a:lnL w="12700" cmpd="sng">
                      <a:noFill/>
                    </a:lnL>
                    <a:lnR w="12700" cmpd="sng">
                      <a:noFill/>
                    </a:lnR>
                    <a:lnT w="12700" cmpd="sng">
                      <a:noFill/>
                    </a:lnT>
                    <a:lnB w="38100" cmpd="sng">
                      <a:noFill/>
                    </a:lnB>
                    <a:noFill/>
                  </a:tcPr>
                </a:tc>
                <a:extLst>
                  <a:ext uri="{0D108BD9-81ED-4DB2-BD59-A6C34878D82A}">
                    <a16:rowId xmlns:a16="http://schemas.microsoft.com/office/drawing/2014/main" val="3139494997"/>
                  </a:ext>
                </a:extLst>
              </a:tr>
              <a:tr h="1625308">
                <a:tc>
                  <a:txBody>
                    <a:bodyPr/>
                    <a:lstStyle/>
                    <a:p>
                      <a:pPr fontAlgn="base">
                        <a:lnSpc>
                          <a:spcPct val="107000"/>
                        </a:lnSpc>
                        <a:spcAft>
                          <a:spcPts val="800"/>
                        </a:spcAft>
                      </a:pPr>
                      <a:r>
                        <a:rPr lang="is-IS" sz="1200" b="1" cap="none" spc="0" dirty="0">
                          <a:solidFill>
                            <a:schemeClr val="tx1"/>
                          </a:solidFill>
                          <a:effectLst/>
                        </a:rPr>
                        <a:t>Betri vinnutími í dagvinnu / framlenging á fylgiskjali með áherslu á umbætur og eftirfylgni til að ná betur fram gagnkvæmum ávinningi.</a:t>
                      </a:r>
                      <a:br>
                        <a:rPr lang="is-IS" sz="1200" b="1" cap="none" spc="0" dirty="0">
                          <a:solidFill>
                            <a:schemeClr val="tx1"/>
                          </a:solidFill>
                          <a:effectLst/>
                        </a:rPr>
                      </a:br>
                      <a:r>
                        <a:rPr lang="is-IS" sz="1200" b="1" cap="none" spc="0" dirty="0">
                          <a:solidFill>
                            <a:schemeClr val="tx1"/>
                          </a:solidFill>
                          <a:effectLst/>
                        </a:rPr>
                        <a:t>Settur verður á laggirnar vinnuhópur þvert á opinbera launagreiðendur og bandalög/stéttarfélög líkt og er vegna betri vinnutíma í vaktavinnu.   </a:t>
                      </a:r>
                      <a:endParaRPr lang="is-IS" sz="1200" b="1" cap="none" spc="0" dirty="0">
                        <a:solidFill>
                          <a:schemeClr val="tx1"/>
                        </a:solidFill>
                        <a:effectLst/>
                        <a:latin typeface="FiraGO Light"/>
                        <a:ea typeface="FiraGO Light"/>
                        <a:cs typeface="Times New Roman" panose="02020603050405020304" pitchFamily="18" charset="0"/>
                      </a:endParaRPr>
                    </a:p>
                  </a:txBody>
                  <a:tcPr marL="0" marR="0" marT="0" marB="88262">
                    <a:lnL w="12700" cap="flat" cmpd="sng" algn="ctr">
                      <a:noFill/>
                      <a:prstDash val="solid"/>
                    </a:lnL>
                    <a:lnR w="12700" cmpd="sng">
                      <a:noFill/>
                      <a:prstDash val="solid"/>
                    </a:lnR>
                    <a:lnT w="38100" cmpd="sng">
                      <a:noFill/>
                    </a:lnT>
                    <a:lnB w="12700" cmpd="sng">
                      <a:noFill/>
                      <a:prstDash val="solid"/>
                    </a:lnB>
                    <a:noFill/>
                  </a:tcPr>
                </a:tc>
                <a:tc>
                  <a:txBody>
                    <a:bodyPr/>
                    <a:lstStyle/>
                    <a:p>
                      <a:pPr fontAlgn="base">
                        <a:lnSpc>
                          <a:spcPct val="107000"/>
                        </a:lnSpc>
                        <a:spcAft>
                          <a:spcPts val="800"/>
                        </a:spcAft>
                      </a:pPr>
                      <a:r>
                        <a:rPr lang="is-IS" sz="1500" cap="none" spc="0">
                          <a:solidFill>
                            <a:schemeClr val="tx1"/>
                          </a:solidFill>
                          <a:effectLst/>
                        </a:rPr>
                        <a:t>  Vinna þegar hafin</a:t>
                      </a: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38100" cmpd="sng">
                      <a:noFill/>
                    </a:lnT>
                    <a:lnB w="12700" cmpd="sng">
                      <a:noFill/>
                      <a:prstDash val="solid"/>
                    </a:lnB>
                    <a:noFill/>
                  </a:tcPr>
                </a:tc>
                <a:tc>
                  <a:txBody>
                    <a:bodyPr/>
                    <a:lstStyle/>
                    <a:p>
                      <a:pPr marL="104775" fontAlgn="base">
                        <a:lnSpc>
                          <a:spcPct val="107000"/>
                        </a:lnSpc>
                        <a:spcAft>
                          <a:spcPts val="800"/>
                        </a:spcAft>
                      </a:pPr>
                      <a:r>
                        <a:rPr lang="is-IS" sz="1500" cap="none" spc="0">
                          <a:solidFill>
                            <a:schemeClr val="tx1"/>
                          </a:solidFill>
                          <a:effectLst/>
                        </a:rPr>
                        <a:t>31. janúar 2024 </a:t>
                      </a:r>
                      <a:br>
                        <a:rPr lang="is-IS" sz="1500" cap="none" spc="0">
                          <a:solidFill>
                            <a:schemeClr val="tx1"/>
                          </a:solidFill>
                          <a:effectLst/>
                        </a:rPr>
                      </a:b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3897609199"/>
                  </a:ext>
                </a:extLst>
              </a:tr>
              <a:tr h="1058593">
                <a:tc>
                  <a:txBody>
                    <a:bodyPr/>
                    <a:lstStyle/>
                    <a:p>
                      <a:pPr fontAlgn="base">
                        <a:lnSpc>
                          <a:spcPct val="107000"/>
                        </a:lnSpc>
                        <a:spcAft>
                          <a:spcPts val="800"/>
                        </a:spcAft>
                      </a:pPr>
                      <a:r>
                        <a:rPr lang="is-IS" sz="1200" b="1" cap="none" spc="0" dirty="0">
                          <a:solidFill>
                            <a:schemeClr val="tx1"/>
                          </a:solidFill>
                          <a:effectLst/>
                        </a:rPr>
                        <a:t>Betri vinnutími í vaktavinnu / framlenging á fylgiskjali með áherslu á umbætur og eftirfylgni til að ná betur fram gagnkvæmum ávinningi.</a:t>
                      </a:r>
                      <a:br>
                        <a:rPr lang="is-IS" sz="1200" b="1" cap="none" spc="0" dirty="0">
                          <a:solidFill>
                            <a:schemeClr val="tx1"/>
                          </a:solidFill>
                          <a:effectLst/>
                        </a:rPr>
                      </a:br>
                      <a:r>
                        <a:rPr lang="is-IS" sz="1200" b="1" cap="none" spc="0" dirty="0">
                          <a:solidFill>
                            <a:schemeClr val="tx1"/>
                          </a:solidFill>
                          <a:effectLst/>
                        </a:rPr>
                        <a:t>Vettvangur stýrihóps heldur áfram.  </a:t>
                      </a:r>
                      <a:endParaRPr lang="is-IS" sz="1200" b="1" cap="none" spc="0" dirty="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104775" fontAlgn="base">
                        <a:lnSpc>
                          <a:spcPct val="107000"/>
                        </a:lnSpc>
                        <a:spcAft>
                          <a:spcPts val="800"/>
                        </a:spcAft>
                      </a:pPr>
                      <a:r>
                        <a:rPr lang="is-IS" sz="1500" cap="none" spc="0">
                          <a:solidFill>
                            <a:schemeClr val="tx1"/>
                          </a:solidFill>
                          <a:effectLst/>
                        </a:rPr>
                        <a:t>Vinna þegar hafin </a:t>
                      </a: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104775" fontAlgn="base">
                        <a:lnSpc>
                          <a:spcPct val="107000"/>
                        </a:lnSpc>
                        <a:spcAft>
                          <a:spcPts val="800"/>
                        </a:spcAft>
                      </a:pPr>
                      <a:r>
                        <a:rPr lang="is-IS" sz="1500" cap="none" spc="0">
                          <a:solidFill>
                            <a:schemeClr val="tx1"/>
                          </a:solidFill>
                          <a:effectLst/>
                        </a:rPr>
                        <a:t>31. janúar 2024 </a:t>
                      </a:r>
                      <a:br>
                        <a:rPr lang="is-IS" sz="1500" cap="none" spc="0">
                          <a:solidFill>
                            <a:schemeClr val="tx1"/>
                          </a:solidFill>
                          <a:effectLst/>
                        </a:rPr>
                      </a:b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1182631679"/>
                  </a:ext>
                </a:extLst>
              </a:tr>
              <a:tr h="616057">
                <a:tc>
                  <a:txBody>
                    <a:bodyPr/>
                    <a:lstStyle/>
                    <a:p>
                      <a:pPr fontAlgn="base">
                        <a:lnSpc>
                          <a:spcPct val="107000"/>
                        </a:lnSpc>
                        <a:spcAft>
                          <a:spcPts val="800"/>
                        </a:spcAft>
                      </a:pPr>
                      <a:r>
                        <a:rPr lang="is-IS" sz="1200" b="1" cap="none" spc="0">
                          <a:solidFill>
                            <a:schemeClr val="tx1"/>
                          </a:solidFill>
                          <a:effectLst/>
                        </a:rPr>
                        <a:t>Bakvaktir / skoðun á fyrirkomulagi bakvakta.</a:t>
                      </a:r>
                      <a:endParaRPr lang="is-IS" sz="1200" b="1" cap="none" spc="0">
                        <a:solidFill>
                          <a:schemeClr val="tx1"/>
                        </a:solidFill>
                        <a:effectLst/>
                        <a:latin typeface="FiraGO Light"/>
                        <a:ea typeface="FiraGO Light"/>
                        <a:cs typeface="Times New Roman" panose="02020603050405020304" pitchFamily="18" charset="0"/>
                      </a:endParaRPr>
                    </a:p>
                  </a:txBody>
                  <a:tcPr marL="0" marR="0" marT="0" marB="88262">
                    <a:lnL w="12700" cap="flat" cmpd="sng" algn="ctr">
                      <a:noFill/>
                      <a:prstDash val="solid"/>
                    </a:lnL>
                    <a:lnR w="12700" cmpd="sng">
                      <a:noFill/>
                      <a:prstDash val="solid"/>
                    </a:lnR>
                    <a:lnT w="12700" cmpd="sng">
                      <a:noFill/>
                      <a:prstDash val="solid"/>
                    </a:lnT>
                    <a:lnB w="12700" cmpd="sng">
                      <a:noFill/>
                      <a:prstDash val="solid"/>
                    </a:lnB>
                    <a:noFill/>
                  </a:tcPr>
                </a:tc>
                <a:tc>
                  <a:txBody>
                    <a:bodyPr/>
                    <a:lstStyle/>
                    <a:p>
                      <a:pPr marL="104775" fontAlgn="base">
                        <a:lnSpc>
                          <a:spcPct val="107000"/>
                        </a:lnSpc>
                        <a:spcAft>
                          <a:spcPts val="800"/>
                        </a:spcAft>
                      </a:pPr>
                      <a:r>
                        <a:rPr lang="is-IS" sz="1500" cap="none" spc="0" dirty="0">
                          <a:solidFill>
                            <a:schemeClr val="tx1"/>
                          </a:solidFill>
                          <a:effectLst/>
                        </a:rPr>
                        <a:t>17. apríl 2023</a:t>
                      </a:r>
                      <a:endParaRPr lang="is-IS" sz="1500" cap="none" spc="0" dirty="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noFill/>
                  </a:tcPr>
                </a:tc>
                <a:tc>
                  <a:txBody>
                    <a:bodyPr/>
                    <a:lstStyle/>
                    <a:p>
                      <a:pPr marL="104775" fontAlgn="base">
                        <a:lnSpc>
                          <a:spcPct val="107000"/>
                        </a:lnSpc>
                        <a:spcAft>
                          <a:spcPts val="800"/>
                        </a:spcAft>
                      </a:pPr>
                      <a:r>
                        <a:rPr lang="is-IS" sz="1500" cap="none" spc="0">
                          <a:solidFill>
                            <a:schemeClr val="tx1"/>
                          </a:solidFill>
                          <a:effectLst/>
                        </a:rPr>
                        <a:t>31. janúar 2024 </a:t>
                      </a:r>
                      <a:br>
                        <a:rPr lang="is-IS" sz="1500" cap="none" spc="0">
                          <a:solidFill>
                            <a:schemeClr val="tx1"/>
                          </a:solidFill>
                          <a:effectLst/>
                          <a:highlight>
                            <a:srgbClr val="FFFF00"/>
                          </a:highlight>
                        </a:rPr>
                      </a:b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62301410"/>
                  </a:ext>
                </a:extLst>
              </a:tr>
              <a:tr h="491878">
                <a:tc>
                  <a:txBody>
                    <a:bodyPr/>
                    <a:lstStyle/>
                    <a:p>
                      <a:pPr fontAlgn="base">
                        <a:lnSpc>
                          <a:spcPct val="107000"/>
                        </a:lnSpc>
                        <a:spcAft>
                          <a:spcPts val="800"/>
                        </a:spcAft>
                      </a:pPr>
                      <a:r>
                        <a:rPr lang="is-IS" sz="1200" b="1" cap="none" spc="0">
                          <a:solidFill>
                            <a:schemeClr val="tx1"/>
                          </a:solidFill>
                          <a:effectLst/>
                        </a:rPr>
                        <a:t>Endurskoðun veikindakafla / framlenging á bókun 2.</a:t>
                      </a:r>
                      <a:endParaRPr lang="is-IS" sz="1200" b="1"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104775" fontAlgn="base">
                        <a:lnSpc>
                          <a:spcPct val="107000"/>
                        </a:lnSpc>
                        <a:spcAft>
                          <a:spcPts val="800"/>
                        </a:spcAft>
                      </a:pPr>
                      <a:r>
                        <a:rPr lang="is-IS" sz="1500" cap="none" spc="0">
                          <a:solidFill>
                            <a:schemeClr val="tx1"/>
                          </a:solidFill>
                          <a:effectLst/>
                        </a:rPr>
                        <a:t>Vinna þegar hafin </a:t>
                      </a: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104775" fontAlgn="base">
                        <a:lnSpc>
                          <a:spcPct val="107000"/>
                        </a:lnSpc>
                        <a:spcAft>
                          <a:spcPts val="800"/>
                        </a:spcAft>
                      </a:pPr>
                      <a:r>
                        <a:rPr lang="is-IS" sz="1500" cap="none" spc="0">
                          <a:solidFill>
                            <a:schemeClr val="tx1"/>
                          </a:solidFill>
                          <a:effectLst/>
                        </a:rPr>
                        <a:t>31. október 2023 </a:t>
                      </a: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72002411"/>
                  </a:ext>
                </a:extLst>
              </a:tr>
              <a:tr h="680783">
                <a:tc>
                  <a:txBody>
                    <a:bodyPr/>
                    <a:lstStyle/>
                    <a:p>
                      <a:pPr fontAlgn="base">
                        <a:lnSpc>
                          <a:spcPct val="107000"/>
                        </a:lnSpc>
                        <a:spcAft>
                          <a:spcPts val="800"/>
                        </a:spcAft>
                      </a:pPr>
                      <a:r>
                        <a:rPr lang="is-IS" sz="1200" b="1" cap="none" spc="0">
                          <a:solidFill>
                            <a:schemeClr val="tx1"/>
                          </a:solidFill>
                          <a:effectLst/>
                        </a:rPr>
                        <a:t>Ráðning í tímavinnu / Aðilar eru ásáttir um að fara sameiginlega yfir fyrirkomulag ráðninga í tímavinnu. </a:t>
                      </a:r>
                      <a:endParaRPr lang="is-IS" sz="1200" b="1" cap="none" spc="0">
                        <a:solidFill>
                          <a:schemeClr val="tx1"/>
                        </a:solidFill>
                        <a:effectLst/>
                        <a:latin typeface="FiraGO Light"/>
                        <a:ea typeface="FiraGO Light"/>
                        <a:cs typeface="Times New Roman" panose="02020603050405020304" pitchFamily="18" charset="0"/>
                      </a:endParaRPr>
                    </a:p>
                  </a:txBody>
                  <a:tcPr marL="0" marR="0" marT="0" marB="88262">
                    <a:lnL w="12700"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marL="104775" fontAlgn="base">
                        <a:lnSpc>
                          <a:spcPct val="107000"/>
                        </a:lnSpc>
                        <a:spcAft>
                          <a:spcPts val="800"/>
                        </a:spcAft>
                      </a:pPr>
                      <a:r>
                        <a:rPr lang="is-IS" sz="1500" cap="none" spc="0">
                          <a:solidFill>
                            <a:schemeClr val="tx1"/>
                          </a:solidFill>
                          <a:effectLst/>
                        </a:rPr>
                        <a:t>17. apríl 2023 </a:t>
                      </a:r>
                      <a:endParaRPr lang="is-IS" sz="1500" cap="none" spc="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L="104775" fontAlgn="base">
                        <a:lnSpc>
                          <a:spcPct val="107000"/>
                        </a:lnSpc>
                        <a:spcAft>
                          <a:spcPts val="800"/>
                        </a:spcAft>
                      </a:pPr>
                      <a:r>
                        <a:rPr lang="is-IS" sz="1500" cap="none" spc="0" dirty="0">
                          <a:solidFill>
                            <a:schemeClr val="tx1"/>
                          </a:solidFill>
                          <a:effectLst/>
                        </a:rPr>
                        <a:t>31. ágúst 2023 </a:t>
                      </a:r>
                      <a:endParaRPr lang="is-IS" sz="1500" cap="none" spc="0" dirty="0">
                        <a:solidFill>
                          <a:schemeClr val="tx1"/>
                        </a:solidFill>
                        <a:effectLst/>
                        <a:latin typeface="FiraGO Light"/>
                        <a:ea typeface="FiraGO Light"/>
                        <a:cs typeface="Times New Roman" panose="02020603050405020304" pitchFamily="18" charset="0"/>
                      </a:endParaRPr>
                    </a:p>
                  </a:txBody>
                  <a:tcPr marL="0" marR="0" marT="0" marB="88262">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2189815555"/>
                  </a:ext>
                </a:extLst>
              </a:tr>
            </a:tbl>
          </a:graphicData>
        </a:graphic>
      </p:graphicFrame>
    </p:spTree>
    <p:extLst>
      <p:ext uri="{BB962C8B-B14F-4D97-AF65-F5344CB8AC3E}">
        <p14:creationId xmlns:p14="http://schemas.microsoft.com/office/powerpoint/2010/main" val="759232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ynd 3">
            <a:extLst>
              <a:ext uri="{FF2B5EF4-FFF2-40B4-BE49-F238E27FC236}">
                <a16:creationId xmlns:a16="http://schemas.microsoft.com/office/drawing/2014/main" id="{E76EDBA5-6A87-9806-0320-D58A0DDFD006}"/>
              </a:ext>
            </a:extLst>
          </p:cNvPr>
          <p:cNvPicPr>
            <a:picLocks noChangeAspect="1"/>
          </p:cNvPicPr>
          <p:nvPr/>
        </p:nvPicPr>
        <p:blipFill>
          <a:blip r:embed="rId2"/>
          <a:stretch>
            <a:fillRect/>
          </a:stretch>
        </p:blipFill>
        <p:spPr>
          <a:xfrm>
            <a:off x="352425" y="320639"/>
            <a:ext cx="10826212" cy="5197659"/>
          </a:xfrm>
          <a:prstGeom prst="rect">
            <a:avLst/>
          </a:prstGeom>
        </p:spPr>
      </p:pic>
    </p:spTree>
    <p:extLst>
      <p:ext uri="{BB962C8B-B14F-4D97-AF65-F5344CB8AC3E}">
        <p14:creationId xmlns:p14="http://schemas.microsoft.com/office/powerpoint/2010/main" val="754436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69E7D4-BD48-C6BE-7F71-238C5F9F785B}"/>
              </a:ext>
            </a:extLst>
          </p:cNvPr>
          <p:cNvSpPr>
            <a:spLocks noGrp="1"/>
          </p:cNvSpPr>
          <p:nvPr>
            <p:ph type="title"/>
          </p:nvPr>
        </p:nvSpPr>
        <p:spPr>
          <a:xfrm>
            <a:off x="841248" y="334644"/>
            <a:ext cx="10509504" cy="1076914"/>
          </a:xfrm>
        </p:spPr>
        <p:txBody>
          <a:bodyPr vert="horz" lIns="91440" tIns="45720" rIns="91440" bIns="45720" rtlCol="0" anchor="ctr">
            <a:normAutofit/>
          </a:bodyPr>
          <a:lstStyle/>
          <a:p>
            <a:r>
              <a:rPr lang="en-US" sz="4000" kern="1200" dirty="0" err="1">
                <a:solidFill>
                  <a:schemeClr val="tx1"/>
                </a:solidFill>
                <a:latin typeface="+mj-lt"/>
                <a:ea typeface="+mj-ea"/>
                <a:cs typeface="+mj-cs"/>
              </a:rPr>
              <a:t>Vaktavinna</a:t>
            </a:r>
            <a:r>
              <a:rPr lang="en-US" sz="4000" kern="1200" dirty="0">
                <a:solidFill>
                  <a:schemeClr val="tx1"/>
                </a:solidFill>
                <a:latin typeface="+mj-lt"/>
                <a:ea typeface="+mj-ea"/>
                <a:cs typeface="+mj-cs"/>
              </a:rPr>
              <a:t> (</a:t>
            </a:r>
            <a:r>
              <a:rPr lang="en-US" sz="4000" kern="1200" dirty="0" err="1">
                <a:solidFill>
                  <a:schemeClr val="tx1"/>
                </a:solidFill>
                <a:latin typeface="+mj-lt"/>
                <a:ea typeface="+mj-ea"/>
                <a:cs typeface="+mj-cs"/>
              </a:rPr>
              <a:t>breytingar</a:t>
            </a:r>
            <a:r>
              <a:rPr lang="en-US" sz="4000" kern="1200" dirty="0">
                <a:solidFill>
                  <a:schemeClr val="tx1"/>
                </a:solidFill>
                <a:latin typeface="+mj-lt"/>
                <a:ea typeface="+mj-ea"/>
                <a:cs typeface="+mj-cs"/>
              </a:rPr>
              <a:t> </a:t>
            </a:r>
            <a:r>
              <a:rPr lang="en-US" sz="4000" kern="1200" dirty="0" err="1">
                <a:solidFill>
                  <a:schemeClr val="tx1"/>
                </a:solidFill>
                <a:latin typeface="+mj-lt"/>
                <a:ea typeface="+mj-ea"/>
                <a:cs typeface="+mj-cs"/>
              </a:rPr>
              <a:t>tóku</a:t>
            </a:r>
            <a:r>
              <a:rPr lang="en-US" sz="4000" kern="1200" dirty="0">
                <a:solidFill>
                  <a:schemeClr val="tx1"/>
                </a:solidFill>
                <a:latin typeface="+mj-lt"/>
                <a:ea typeface="+mj-ea"/>
                <a:cs typeface="+mj-cs"/>
              </a:rPr>
              <a:t> </a:t>
            </a:r>
            <a:r>
              <a:rPr lang="en-US" sz="4000" kern="1200" dirty="0" err="1">
                <a:solidFill>
                  <a:schemeClr val="tx1"/>
                </a:solidFill>
                <a:latin typeface="+mj-lt"/>
                <a:ea typeface="+mj-ea"/>
                <a:cs typeface="+mj-cs"/>
              </a:rPr>
              <a:t>gildi</a:t>
            </a:r>
            <a:r>
              <a:rPr lang="en-US" sz="4000" kern="1200" dirty="0">
                <a:solidFill>
                  <a:schemeClr val="tx1"/>
                </a:solidFill>
                <a:latin typeface="+mj-lt"/>
                <a:ea typeface="+mj-ea"/>
                <a:cs typeface="+mj-cs"/>
              </a:rPr>
              <a:t> 1. </a:t>
            </a:r>
            <a:r>
              <a:rPr lang="en-US" sz="4000" kern="1200" dirty="0" err="1">
                <a:solidFill>
                  <a:schemeClr val="tx1"/>
                </a:solidFill>
                <a:latin typeface="+mj-lt"/>
                <a:ea typeface="+mj-ea"/>
                <a:cs typeface="+mj-cs"/>
              </a:rPr>
              <a:t>apríl</a:t>
            </a:r>
            <a:r>
              <a:rPr lang="en-US" sz="4000" kern="1200" dirty="0">
                <a:solidFill>
                  <a:schemeClr val="tx1"/>
                </a:solidFill>
                <a:latin typeface="+mj-lt"/>
                <a:ea typeface="+mj-ea"/>
                <a:cs typeface="+mj-cs"/>
              </a:rPr>
              <a:t> sl.) </a:t>
            </a:r>
          </a:p>
        </p:txBody>
      </p:sp>
      <p:sp>
        <p:nvSpPr>
          <p:cNvPr id="2" name="Content Placeholder 1">
            <a:extLst>
              <a:ext uri="{FF2B5EF4-FFF2-40B4-BE49-F238E27FC236}">
                <a16:creationId xmlns:a16="http://schemas.microsoft.com/office/drawing/2014/main" id="{A414FDE6-78A7-0191-A93E-DBAE7BD06883}"/>
              </a:ext>
            </a:extLst>
          </p:cNvPr>
          <p:cNvSpPr>
            <a:spLocks noGrp="1"/>
          </p:cNvSpPr>
          <p:nvPr>
            <p:ph idx="1"/>
          </p:nvPr>
        </p:nvSpPr>
        <p:spPr>
          <a:xfrm>
            <a:off x="838200" y="2099332"/>
            <a:ext cx="10506456" cy="3811480"/>
          </a:xfrm>
        </p:spPr>
        <p:txBody>
          <a:bodyPr/>
          <a:lstStyle/>
          <a:p>
            <a:pPr marL="233172" indent="-233172" defTabSz="932688">
              <a:spcBef>
                <a:spcPts val="1020"/>
              </a:spcBef>
            </a:pPr>
            <a:r>
              <a:rPr lang="en-US" sz="2448" kern="1200" err="1">
                <a:solidFill>
                  <a:srgbClr val="1B478F"/>
                </a:solidFill>
                <a:latin typeface="Helvetica" panose="020B0604020202020204" pitchFamily="34" charset="0"/>
                <a:ea typeface="+mn-ea"/>
                <a:cs typeface="Helvetica" panose="020B0604020202020204" pitchFamily="34" charset="0"/>
              </a:rPr>
              <a:t>Breytingar</a:t>
            </a:r>
            <a:r>
              <a:rPr lang="en-US" sz="2448" kern="1200">
                <a:solidFill>
                  <a:srgbClr val="1B478F"/>
                </a:solidFill>
                <a:latin typeface="Helvetica" panose="020B0604020202020204" pitchFamily="34" charset="0"/>
                <a:ea typeface="+mn-ea"/>
                <a:cs typeface="Helvetica" panose="020B0604020202020204" pitchFamily="34" charset="0"/>
              </a:rPr>
              <a:t> á </a:t>
            </a:r>
            <a:r>
              <a:rPr lang="en-US" sz="2448" kern="1200" err="1">
                <a:solidFill>
                  <a:srgbClr val="1B478F"/>
                </a:solidFill>
                <a:latin typeface="Helvetica" panose="020B0604020202020204" pitchFamily="34" charset="0"/>
                <a:ea typeface="+mn-ea"/>
                <a:cs typeface="Helvetica" panose="020B0604020202020204" pitchFamily="34" charset="0"/>
              </a:rPr>
              <a:t>stórhátíðarálagi</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til</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að</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umbuna</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betur</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fyrir</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vaktir</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sem</a:t>
            </a:r>
            <a:r>
              <a:rPr lang="en-US" sz="2448" kern="1200">
                <a:solidFill>
                  <a:srgbClr val="1B478F"/>
                </a:solidFill>
                <a:latin typeface="Helvetica" panose="020B0604020202020204" pitchFamily="34" charset="0"/>
                <a:ea typeface="+mn-ea"/>
                <a:cs typeface="Helvetica" panose="020B0604020202020204" pitchFamily="34" charset="0"/>
              </a:rPr>
              <a:t> </a:t>
            </a:r>
            <a:r>
              <a:rPr lang="en-US" sz="2448" kern="1200" err="1">
                <a:solidFill>
                  <a:srgbClr val="1B478F"/>
                </a:solidFill>
                <a:latin typeface="Helvetica" panose="020B0604020202020204" pitchFamily="34" charset="0"/>
                <a:ea typeface="+mn-ea"/>
                <a:cs typeface="Helvetica" panose="020B0604020202020204" pitchFamily="34" charset="0"/>
              </a:rPr>
              <a:t>erfitt</a:t>
            </a:r>
            <a:r>
              <a:rPr lang="en-US" sz="2448" kern="1200">
                <a:solidFill>
                  <a:srgbClr val="1B478F"/>
                </a:solidFill>
                <a:latin typeface="Helvetica" panose="020B0604020202020204" pitchFamily="34" charset="0"/>
                <a:ea typeface="+mn-ea"/>
                <a:cs typeface="Helvetica" panose="020B0604020202020204" pitchFamily="34" charset="0"/>
              </a:rPr>
              <a:t> er </a:t>
            </a:r>
            <a:r>
              <a:rPr lang="en-US" sz="2448" kern="1200" err="1">
                <a:solidFill>
                  <a:srgbClr val="1B478F"/>
                </a:solidFill>
                <a:latin typeface="Helvetica" panose="020B0604020202020204" pitchFamily="34" charset="0"/>
                <a:ea typeface="+mn-ea"/>
                <a:cs typeface="Helvetica" panose="020B0604020202020204" pitchFamily="34" charset="0"/>
              </a:rPr>
              <a:t>að</a:t>
            </a:r>
            <a:r>
              <a:rPr lang="en-US" sz="2448" kern="1200">
                <a:solidFill>
                  <a:srgbClr val="1B478F"/>
                </a:solidFill>
                <a:latin typeface="Helvetica" panose="020B0604020202020204" pitchFamily="34" charset="0"/>
                <a:ea typeface="+mn-ea"/>
                <a:cs typeface="Helvetica" panose="020B0604020202020204" pitchFamily="34" charset="0"/>
              </a:rPr>
              <a:t> manna</a:t>
            </a:r>
          </a:p>
          <a:p>
            <a:pPr marL="699516" lvl="1" indent="-233172" defTabSz="932688">
              <a:spcBef>
                <a:spcPts val="510"/>
              </a:spcBef>
            </a:pPr>
            <a:r>
              <a:rPr lang="en-US" sz="2244" kern="1200">
                <a:solidFill>
                  <a:srgbClr val="1B478F"/>
                </a:solidFill>
                <a:latin typeface="Helvetica" panose="020B0604020202020204" pitchFamily="34" charset="0"/>
                <a:ea typeface="+mn-ea"/>
                <a:cs typeface="Helvetica" panose="020B0604020202020204" pitchFamily="34" charset="0"/>
              </a:rPr>
              <a:t>90% </a:t>
            </a:r>
            <a:r>
              <a:rPr lang="en-US" sz="2244" kern="1200" err="1">
                <a:solidFill>
                  <a:srgbClr val="1B478F"/>
                </a:solidFill>
                <a:latin typeface="Helvetica" panose="020B0604020202020204" pitchFamily="34" charset="0"/>
                <a:ea typeface="+mn-ea"/>
                <a:cs typeface="Helvetica" panose="020B0604020202020204" pitchFamily="34" charset="0"/>
              </a:rPr>
              <a:t>álagið</a:t>
            </a:r>
            <a:r>
              <a:rPr lang="en-US" sz="2244" kern="1200">
                <a:solidFill>
                  <a:srgbClr val="1B478F"/>
                </a:solidFill>
                <a:latin typeface="Helvetica" panose="020B0604020202020204" pitchFamily="34" charset="0"/>
                <a:ea typeface="+mn-ea"/>
                <a:cs typeface="Helvetica" panose="020B0604020202020204" pitchFamily="34" charset="0"/>
              </a:rPr>
              <a:t> </a:t>
            </a:r>
            <a:r>
              <a:rPr lang="en-US" sz="2244" kern="1200" err="1">
                <a:solidFill>
                  <a:srgbClr val="1B478F"/>
                </a:solidFill>
                <a:latin typeface="Helvetica" panose="020B0604020202020204" pitchFamily="34" charset="0"/>
                <a:ea typeface="+mn-ea"/>
                <a:cs typeface="Helvetica" panose="020B0604020202020204" pitchFamily="34" charset="0"/>
              </a:rPr>
              <a:t>verður</a:t>
            </a:r>
            <a:r>
              <a:rPr lang="en-US" sz="2244" kern="1200">
                <a:solidFill>
                  <a:srgbClr val="1B478F"/>
                </a:solidFill>
                <a:latin typeface="Helvetica" panose="020B0604020202020204" pitchFamily="34" charset="0"/>
                <a:ea typeface="+mn-ea"/>
                <a:cs typeface="Helvetica" panose="020B0604020202020204" pitchFamily="34" charset="0"/>
              </a:rPr>
              <a:t> 120%</a:t>
            </a:r>
          </a:p>
          <a:p>
            <a:pPr marL="699516" lvl="1" indent="-233172" defTabSz="932688">
              <a:spcBef>
                <a:spcPts val="510"/>
              </a:spcBef>
            </a:pPr>
            <a:r>
              <a:rPr lang="en-US" sz="2244" kern="1200">
                <a:solidFill>
                  <a:srgbClr val="1B478F"/>
                </a:solidFill>
                <a:latin typeface="Helvetica" panose="020B0604020202020204" pitchFamily="34" charset="0"/>
                <a:ea typeface="+mn-ea"/>
                <a:cs typeface="Helvetica" panose="020B0604020202020204" pitchFamily="34" charset="0"/>
              </a:rPr>
              <a:t>120% </a:t>
            </a:r>
            <a:r>
              <a:rPr lang="en-US" sz="2244" kern="1200" err="1">
                <a:solidFill>
                  <a:srgbClr val="1B478F"/>
                </a:solidFill>
                <a:latin typeface="Helvetica" panose="020B0604020202020204" pitchFamily="34" charset="0"/>
                <a:ea typeface="+mn-ea"/>
                <a:cs typeface="Helvetica" panose="020B0604020202020204" pitchFamily="34" charset="0"/>
              </a:rPr>
              <a:t>álagið</a:t>
            </a:r>
            <a:r>
              <a:rPr lang="en-US" sz="2244" kern="1200">
                <a:solidFill>
                  <a:srgbClr val="1B478F"/>
                </a:solidFill>
                <a:latin typeface="Helvetica" panose="020B0604020202020204" pitchFamily="34" charset="0"/>
                <a:ea typeface="+mn-ea"/>
                <a:cs typeface="Helvetica" panose="020B0604020202020204" pitchFamily="34" charset="0"/>
              </a:rPr>
              <a:t> </a:t>
            </a:r>
            <a:r>
              <a:rPr lang="en-US" sz="2244" kern="1200" err="1">
                <a:solidFill>
                  <a:srgbClr val="1B478F"/>
                </a:solidFill>
                <a:latin typeface="Helvetica" panose="020B0604020202020204" pitchFamily="34" charset="0"/>
                <a:ea typeface="+mn-ea"/>
                <a:cs typeface="Helvetica" panose="020B0604020202020204" pitchFamily="34" charset="0"/>
              </a:rPr>
              <a:t>verður</a:t>
            </a:r>
            <a:r>
              <a:rPr lang="en-US" sz="2244" kern="1200">
                <a:solidFill>
                  <a:srgbClr val="1B478F"/>
                </a:solidFill>
                <a:latin typeface="Helvetica" panose="020B0604020202020204" pitchFamily="34" charset="0"/>
                <a:ea typeface="+mn-ea"/>
                <a:cs typeface="Helvetica" panose="020B0604020202020204" pitchFamily="34" charset="0"/>
              </a:rPr>
              <a:t> 165%</a:t>
            </a:r>
          </a:p>
          <a:p>
            <a:pPr marL="0" indent="0">
              <a:buNone/>
            </a:pPr>
            <a:endParaRPr lang="is-IS" dirty="0"/>
          </a:p>
        </p:txBody>
      </p:sp>
      <p:sp>
        <p:nvSpPr>
          <p:cNvPr id="4" name="Rounded Rectangle 4">
            <a:extLst>
              <a:ext uri="{FF2B5EF4-FFF2-40B4-BE49-F238E27FC236}">
                <a16:creationId xmlns:a16="http://schemas.microsoft.com/office/drawing/2014/main" id="{871D40FA-49AE-70D6-1782-3247220163A7}"/>
              </a:ext>
            </a:extLst>
          </p:cNvPr>
          <p:cNvSpPr/>
          <p:nvPr/>
        </p:nvSpPr>
        <p:spPr>
          <a:xfrm>
            <a:off x="2029454" y="3847075"/>
            <a:ext cx="2749205" cy="19519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688">
              <a:spcAft>
                <a:spcPts val="600"/>
              </a:spcAft>
              <a:defRPr/>
            </a:pPr>
            <a:r>
              <a:rPr lang="is-IS" sz="2856" b="1" kern="1200">
                <a:solidFill>
                  <a:prstClr val="white"/>
                </a:solidFill>
                <a:latin typeface="Calibri" panose="020F0502020204030204"/>
                <a:ea typeface="+mn-ea"/>
                <a:cs typeface="+mn-cs"/>
              </a:rPr>
              <a:t>165% álag</a:t>
            </a:r>
          </a:p>
          <a:p>
            <a:pPr algn="ctr" defTabSz="932688">
              <a:spcAft>
                <a:spcPts val="600"/>
              </a:spcAft>
              <a:defRPr/>
            </a:pPr>
            <a:r>
              <a:rPr lang="is-IS" sz="1836" kern="1200">
                <a:solidFill>
                  <a:prstClr val="white"/>
                </a:solidFill>
                <a:latin typeface="Calibri" panose="020F0502020204030204"/>
                <a:ea typeface="+mn-ea"/>
                <a:cs typeface="+mn-cs"/>
              </a:rPr>
              <a:t>Aðfangadagur kl. 16-00</a:t>
            </a:r>
          </a:p>
          <a:p>
            <a:pPr algn="ctr" defTabSz="932688">
              <a:spcAft>
                <a:spcPts val="600"/>
              </a:spcAft>
              <a:defRPr/>
            </a:pPr>
            <a:r>
              <a:rPr lang="is-IS" sz="1836" kern="1200">
                <a:solidFill>
                  <a:prstClr val="white"/>
                </a:solidFill>
                <a:latin typeface="Calibri" panose="020F0502020204030204"/>
                <a:ea typeface="+mn-ea"/>
                <a:cs typeface="+mn-cs"/>
              </a:rPr>
              <a:t>Jólanótt 00-08</a:t>
            </a:r>
          </a:p>
          <a:p>
            <a:pPr algn="ctr" defTabSz="932688">
              <a:spcAft>
                <a:spcPts val="600"/>
              </a:spcAft>
              <a:defRPr/>
            </a:pPr>
            <a:r>
              <a:rPr lang="is-IS" sz="1836" kern="1200">
                <a:solidFill>
                  <a:prstClr val="white"/>
                </a:solidFill>
                <a:latin typeface="Calibri" panose="020F0502020204030204"/>
                <a:ea typeface="+mn-ea"/>
                <a:cs typeface="+mn-cs"/>
              </a:rPr>
              <a:t>Gamlársdagur 16-00</a:t>
            </a:r>
          </a:p>
          <a:p>
            <a:pPr algn="ctr" defTabSz="932688">
              <a:spcAft>
                <a:spcPts val="600"/>
              </a:spcAft>
              <a:defRPr/>
            </a:pPr>
            <a:r>
              <a:rPr lang="is-IS" sz="1836" kern="1200">
                <a:solidFill>
                  <a:prstClr val="white"/>
                </a:solidFill>
                <a:latin typeface="Calibri" panose="020F0502020204030204"/>
                <a:ea typeface="+mn-ea"/>
                <a:cs typeface="+mn-cs"/>
              </a:rPr>
              <a:t>Nýársnótt 00-08</a:t>
            </a:r>
            <a:endParaRPr kumimoji="0" lang="is-IS" sz="28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ounded Rectangle 5">
            <a:extLst>
              <a:ext uri="{FF2B5EF4-FFF2-40B4-BE49-F238E27FC236}">
                <a16:creationId xmlns:a16="http://schemas.microsoft.com/office/drawing/2014/main" id="{42750376-B58D-A391-361C-9E05765B3DAB}"/>
              </a:ext>
            </a:extLst>
          </p:cNvPr>
          <p:cNvSpPr/>
          <p:nvPr/>
        </p:nvSpPr>
        <p:spPr>
          <a:xfrm>
            <a:off x="6277239" y="2734513"/>
            <a:ext cx="2749204" cy="3176299"/>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688">
              <a:spcAft>
                <a:spcPts val="600"/>
              </a:spcAft>
              <a:defRPr/>
            </a:pPr>
            <a:r>
              <a:rPr lang="is-IS" sz="2856" b="1" kern="1200">
                <a:solidFill>
                  <a:prstClr val="white"/>
                </a:solidFill>
                <a:latin typeface="Calibri" panose="020F0502020204030204"/>
                <a:ea typeface="+mn-ea"/>
                <a:cs typeface="+mn-cs"/>
              </a:rPr>
              <a:t>120% álag</a:t>
            </a:r>
          </a:p>
          <a:p>
            <a:pPr defTabSz="932688">
              <a:spcAft>
                <a:spcPts val="600"/>
              </a:spcAft>
              <a:defRPr/>
            </a:pPr>
            <a:r>
              <a:rPr lang="is-IS" sz="1836" kern="1200">
                <a:solidFill>
                  <a:prstClr val="white"/>
                </a:solidFill>
                <a:latin typeface="Calibri" panose="020F0502020204030204"/>
                <a:ea typeface="+mn-ea"/>
                <a:cs typeface="+mn-cs"/>
              </a:rPr>
              <a:t>Aðfangadagur kl. 12-16</a:t>
            </a:r>
          </a:p>
          <a:p>
            <a:pPr defTabSz="932688">
              <a:spcAft>
                <a:spcPts val="600"/>
              </a:spcAft>
              <a:defRPr/>
            </a:pPr>
            <a:r>
              <a:rPr lang="is-IS" sz="1836" kern="1200">
                <a:solidFill>
                  <a:prstClr val="white"/>
                </a:solidFill>
                <a:latin typeface="Calibri" panose="020F0502020204030204"/>
                <a:ea typeface="+mn-ea"/>
                <a:cs typeface="+mn-cs"/>
              </a:rPr>
              <a:t>Jóladagur kl. 8-00</a:t>
            </a:r>
          </a:p>
          <a:p>
            <a:pPr defTabSz="932688">
              <a:spcAft>
                <a:spcPts val="600"/>
              </a:spcAft>
              <a:defRPr/>
            </a:pPr>
            <a:r>
              <a:rPr lang="is-IS" sz="1836" kern="1200">
                <a:solidFill>
                  <a:prstClr val="white"/>
                </a:solidFill>
                <a:latin typeface="Calibri" panose="020F0502020204030204"/>
                <a:ea typeface="+mn-ea"/>
                <a:cs typeface="+mn-cs"/>
              </a:rPr>
              <a:t>Gamlársdagur kl. 12-16</a:t>
            </a:r>
          </a:p>
          <a:p>
            <a:pPr defTabSz="932688">
              <a:spcAft>
                <a:spcPts val="600"/>
              </a:spcAft>
              <a:defRPr/>
            </a:pPr>
            <a:r>
              <a:rPr lang="is-IS" sz="1836" kern="1200">
                <a:solidFill>
                  <a:prstClr val="white"/>
                </a:solidFill>
                <a:latin typeface="Calibri" panose="020F0502020204030204"/>
                <a:ea typeface="+mn-ea"/>
                <a:cs typeface="+mn-cs"/>
              </a:rPr>
              <a:t>Nýársdagur</a:t>
            </a:r>
          </a:p>
          <a:p>
            <a:pPr defTabSz="932688">
              <a:spcAft>
                <a:spcPts val="600"/>
              </a:spcAft>
              <a:defRPr/>
            </a:pPr>
            <a:r>
              <a:rPr lang="is-IS" sz="1836" kern="1200">
                <a:solidFill>
                  <a:prstClr val="white"/>
                </a:solidFill>
                <a:latin typeface="Calibri" panose="020F0502020204030204"/>
                <a:ea typeface="+mn-ea"/>
                <a:cs typeface="+mn-cs"/>
              </a:rPr>
              <a:t>Föstudagurinn langi</a:t>
            </a:r>
          </a:p>
          <a:p>
            <a:pPr defTabSz="932688">
              <a:spcAft>
                <a:spcPts val="600"/>
              </a:spcAft>
              <a:defRPr/>
            </a:pPr>
            <a:r>
              <a:rPr lang="is-IS" sz="1836" kern="1200">
                <a:solidFill>
                  <a:prstClr val="white"/>
                </a:solidFill>
                <a:latin typeface="Calibri" panose="020F0502020204030204"/>
                <a:ea typeface="+mn-ea"/>
                <a:cs typeface="+mn-cs"/>
              </a:rPr>
              <a:t>Páskadagur</a:t>
            </a:r>
          </a:p>
          <a:p>
            <a:pPr defTabSz="932688">
              <a:spcAft>
                <a:spcPts val="600"/>
              </a:spcAft>
              <a:defRPr/>
            </a:pPr>
            <a:r>
              <a:rPr lang="is-IS" sz="1836" kern="1200">
                <a:solidFill>
                  <a:prstClr val="white"/>
                </a:solidFill>
                <a:latin typeface="Calibri" panose="020F0502020204030204"/>
                <a:ea typeface="+mn-ea"/>
                <a:cs typeface="+mn-cs"/>
              </a:rPr>
              <a:t>Hvítasunnudagur</a:t>
            </a:r>
          </a:p>
          <a:p>
            <a:pPr defTabSz="932688">
              <a:spcAft>
                <a:spcPts val="600"/>
              </a:spcAft>
              <a:defRPr/>
            </a:pPr>
            <a:r>
              <a:rPr lang="is-IS" sz="1836" kern="1200">
                <a:solidFill>
                  <a:prstClr val="white"/>
                </a:solidFill>
                <a:latin typeface="Calibri" panose="020F0502020204030204"/>
                <a:ea typeface="+mn-ea"/>
                <a:cs typeface="+mn-cs"/>
              </a:rPr>
              <a:t>17. júní</a:t>
            </a:r>
          </a:p>
          <a:p>
            <a:pPr defTabSz="932688">
              <a:spcAft>
                <a:spcPts val="600"/>
              </a:spcAft>
              <a:defRPr/>
            </a:pPr>
            <a:r>
              <a:rPr lang="is-IS" sz="1836" kern="1200">
                <a:solidFill>
                  <a:prstClr val="white"/>
                </a:solidFill>
                <a:latin typeface="Calibri" panose="020F0502020204030204"/>
                <a:ea typeface="+mn-ea"/>
                <a:cs typeface="+mn-cs"/>
              </a:rPr>
              <a:t>(1. maí – SNS)</a:t>
            </a:r>
          </a:p>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is-IS" sz="24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5918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85F2696-DBB4-B60E-73E3-0538B23BB22B}"/>
              </a:ext>
            </a:extLst>
          </p:cNvPr>
          <p:cNvSpPr>
            <a:spLocks noGrp="1"/>
          </p:cNvSpPr>
          <p:nvPr>
            <p:ph type="title"/>
          </p:nvPr>
        </p:nvSpPr>
        <p:spPr/>
        <p:txBody>
          <a:bodyPr/>
          <a:lstStyle/>
          <a:p>
            <a:r>
              <a:rPr lang="en-US" dirty="0" err="1"/>
              <a:t>Breyting</a:t>
            </a:r>
            <a:r>
              <a:rPr lang="en-US" dirty="0"/>
              <a:t> á </a:t>
            </a:r>
            <a:r>
              <a:rPr lang="en-US" dirty="0" err="1"/>
              <a:t>vaktahvata</a:t>
            </a:r>
            <a:r>
              <a:rPr lang="en-US" dirty="0"/>
              <a:t> (</a:t>
            </a:r>
            <a:r>
              <a:rPr lang="en-US" dirty="0" err="1"/>
              <a:t>tók</a:t>
            </a:r>
            <a:r>
              <a:rPr lang="en-US" dirty="0"/>
              <a:t> </a:t>
            </a:r>
            <a:r>
              <a:rPr lang="en-US" dirty="0" err="1"/>
              <a:t>gildi</a:t>
            </a:r>
            <a:r>
              <a:rPr lang="en-US" dirty="0"/>
              <a:t> 1. </a:t>
            </a:r>
            <a:r>
              <a:rPr lang="en-US" dirty="0" err="1"/>
              <a:t>apríl</a:t>
            </a:r>
            <a:r>
              <a:rPr lang="en-US" dirty="0"/>
              <a:t> sl.)</a:t>
            </a:r>
            <a:endParaRPr lang="is-IS" dirty="0"/>
          </a:p>
        </p:txBody>
      </p:sp>
      <p:pic>
        <p:nvPicPr>
          <p:cNvPr id="4" name="Content Placeholder 3">
            <a:extLst>
              <a:ext uri="{FF2B5EF4-FFF2-40B4-BE49-F238E27FC236}">
                <a16:creationId xmlns:a16="http://schemas.microsoft.com/office/drawing/2014/main" id="{D551079D-A531-FEFC-E46F-B5CA2D60A95A}"/>
              </a:ext>
            </a:extLst>
          </p:cNvPr>
          <p:cNvPicPr>
            <a:picLocks noGrp="1" noChangeAspect="1"/>
          </p:cNvPicPr>
          <p:nvPr>
            <p:ph sz="half" idx="1"/>
          </p:nvPr>
        </p:nvPicPr>
        <p:blipFill>
          <a:blip r:embed="rId2"/>
          <a:stretch>
            <a:fillRect/>
          </a:stretch>
        </p:blipFill>
        <p:spPr>
          <a:xfrm>
            <a:off x="5932222" y="1723025"/>
            <a:ext cx="5421577" cy="3709988"/>
          </a:xfrm>
          <a:prstGeom prst="rect">
            <a:avLst/>
          </a:prstGeom>
        </p:spPr>
      </p:pic>
      <p:sp>
        <p:nvSpPr>
          <p:cNvPr id="14" name="TextBox 13">
            <a:extLst>
              <a:ext uri="{FF2B5EF4-FFF2-40B4-BE49-F238E27FC236}">
                <a16:creationId xmlns:a16="http://schemas.microsoft.com/office/drawing/2014/main" id="{BF9DF448-D687-954A-78F6-D86A3825CCCE}"/>
              </a:ext>
            </a:extLst>
          </p:cNvPr>
          <p:cNvSpPr txBox="1"/>
          <p:nvPr/>
        </p:nvSpPr>
        <p:spPr>
          <a:xfrm>
            <a:off x="814192" y="1723025"/>
            <a:ext cx="4772416" cy="3929281"/>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tabLst>
                <a:tab pos="457200" algn="l"/>
              </a:tabLst>
            </a:pPr>
            <a:r>
              <a:rPr lang="is-IS" sz="2400" dirty="0">
                <a:solidFill>
                  <a:srgbClr val="1B478F"/>
                </a:solidFill>
                <a:latin typeface="Helvetica" panose="020B0604020202020204" pitchFamily="34" charset="0"/>
                <a:cs typeface="Helvetica" panose="020B0604020202020204" pitchFamily="34" charset="0"/>
              </a:rPr>
              <a:t>Markmið vaktahvata verði þau sömu</a:t>
            </a:r>
          </a:p>
          <a:p>
            <a:pPr marL="228600" lvl="1" indent="-228600">
              <a:lnSpc>
                <a:spcPct val="90000"/>
              </a:lnSpc>
              <a:spcBef>
                <a:spcPts val="1000"/>
              </a:spcBef>
              <a:buFont typeface="Arial" panose="020B0604020202020204" pitchFamily="34" charset="0"/>
              <a:buChar char="•"/>
              <a:tabLst>
                <a:tab pos="914400" algn="l"/>
              </a:tabLst>
            </a:pPr>
            <a:r>
              <a:rPr lang="is-IS" sz="2400" dirty="0">
                <a:solidFill>
                  <a:srgbClr val="1B478F"/>
                </a:solidFill>
                <a:latin typeface="Helvetica" panose="020B0604020202020204" pitchFamily="34" charset="0"/>
                <a:cs typeface="Helvetica" panose="020B0604020202020204" pitchFamily="34" charset="0"/>
              </a:rPr>
              <a:t>Að umbuna mest þeim sem eru með þyngstu vaktabyrðina og mæta oft til vinnu</a:t>
            </a:r>
          </a:p>
          <a:p>
            <a:pPr marL="228600" lvl="0" indent="-228600">
              <a:lnSpc>
                <a:spcPct val="90000"/>
              </a:lnSpc>
              <a:spcBef>
                <a:spcPts val="1000"/>
              </a:spcBef>
              <a:buFont typeface="Arial" panose="020B0604020202020204" pitchFamily="34" charset="0"/>
              <a:buChar char="•"/>
              <a:tabLst>
                <a:tab pos="457200" algn="l"/>
              </a:tabLst>
            </a:pPr>
            <a:r>
              <a:rPr lang="is-IS" sz="2400" dirty="0">
                <a:solidFill>
                  <a:srgbClr val="1B478F"/>
                </a:solidFill>
                <a:latin typeface="Helvetica" panose="020B0604020202020204" pitchFamily="34" charset="0"/>
                <a:cs typeface="Helvetica" panose="020B0604020202020204" pitchFamily="34" charset="0"/>
              </a:rPr>
              <a:t>Prósentum í töflu er breytt</a:t>
            </a:r>
          </a:p>
          <a:p>
            <a:pPr marL="685800" lvl="1" indent="-228600">
              <a:lnSpc>
                <a:spcPct val="90000"/>
              </a:lnSpc>
              <a:spcBef>
                <a:spcPts val="1000"/>
              </a:spcBef>
              <a:buFont typeface="Arial" panose="020B0604020202020204" pitchFamily="34" charset="0"/>
              <a:buChar char="•"/>
              <a:tabLst>
                <a:tab pos="457200" algn="l"/>
              </a:tabLst>
            </a:pPr>
            <a:r>
              <a:rPr lang="is-IS" sz="2400" dirty="0">
                <a:solidFill>
                  <a:srgbClr val="1B478F"/>
                </a:solidFill>
                <a:latin typeface="Helvetica" panose="020B0604020202020204" pitchFamily="34" charset="0"/>
                <a:cs typeface="Helvetica" panose="020B0604020202020204" pitchFamily="34" charset="0"/>
              </a:rPr>
              <a:t>Gullituðu reitirnir eru að hækka</a:t>
            </a:r>
          </a:p>
          <a:p>
            <a:pPr marL="228600" lvl="1" indent="-228600">
              <a:lnSpc>
                <a:spcPct val="90000"/>
              </a:lnSpc>
              <a:spcBef>
                <a:spcPts val="1000"/>
              </a:spcBef>
              <a:buFont typeface="Arial" panose="020B0604020202020204" pitchFamily="34" charset="0"/>
              <a:buChar char="•"/>
              <a:tabLst>
                <a:tab pos="914400" algn="l"/>
              </a:tabLst>
            </a:pPr>
            <a:r>
              <a:rPr lang="is-IS" sz="2400" dirty="0">
                <a:solidFill>
                  <a:srgbClr val="1B478F"/>
                </a:solidFill>
                <a:latin typeface="Helvetica" panose="020B0604020202020204" pitchFamily="34" charset="0"/>
                <a:cs typeface="Helvetica" panose="020B0604020202020204" pitchFamily="34" charset="0"/>
              </a:rPr>
              <a:t>Fleiri möguleikar á að ná 10% eða 12,5% vaktahvata</a:t>
            </a:r>
          </a:p>
        </p:txBody>
      </p:sp>
    </p:spTree>
    <p:extLst>
      <p:ext uri="{BB962C8B-B14F-4D97-AF65-F5344CB8AC3E}">
        <p14:creationId xmlns:p14="http://schemas.microsoft.com/office/powerpoint/2010/main" val="2826449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9CF423-5FB8-0E55-D7C5-19CFB98A0774}"/>
              </a:ext>
            </a:extLst>
          </p:cNvPr>
          <p:cNvSpPr>
            <a:spLocks noGrp="1"/>
          </p:cNvSpPr>
          <p:nvPr>
            <p:ph idx="1"/>
          </p:nvPr>
        </p:nvSpPr>
        <p:spPr/>
        <p:txBody>
          <a:bodyPr>
            <a:normAutofit/>
          </a:bodyPr>
          <a:lstStyle/>
          <a:p>
            <a:pPr>
              <a:lnSpc>
                <a:spcPct val="107000"/>
              </a:lnSpc>
              <a:spcAft>
                <a:spcPts val="800"/>
              </a:spcAft>
            </a:pPr>
            <a:r>
              <a:rPr lang="is-IS" dirty="0">
                <a:effectLst/>
                <a:ea typeface="FiraGO Light"/>
              </a:rPr>
              <a:t>Gildistími kjarasamningsins er frá 1. apríl 2023 til 31. mars 2024</a:t>
            </a:r>
          </a:p>
        </p:txBody>
      </p:sp>
      <p:sp>
        <p:nvSpPr>
          <p:cNvPr id="3" name="Title 2">
            <a:extLst>
              <a:ext uri="{FF2B5EF4-FFF2-40B4-BE49-F238E27FC236}">
                <a16:creationId xmlns:a16="http://schemas.microsoft.com/office/drawing/2014/main" id="{5E5BFF0B-060E-5B88-A321-EFDECE62D406}"/>
              </a:ext>
            </a:extLst>
          </p:cNvPr>
          <p:cNvSpPr>
            <a:spLocks noGrp="1"/>
          </p:cNvSpPr>
          <p:nvPr>
            <p:ph type="title"/>
          </p:nvPr>
        </p:nvSpPr>
        <p:spPr/>
        <p:txBody>
          <a:bodyPr/>
          <a:lstStyle/>
          <a:p>
            <a:r>
              <a:rPr lang="en-US" dirty="0" err="1"/>
              <a:t>Gildistími</a:t>
            </a:r>
            <a:r>
              <a:rPr lang="en-US" dirty="0"/>
              <a:t> </a:t>
            </a:r>
            <a:r>
              <a:rPr lang="en-US" dirty="0" err="1"/>
              <a:t>kjarasamnings</a:t>
            </a:r>
            <a:endParaRPr lang="is-IS" dirty="0"/>
          </a:p>
        </p:txBody>
      </p:sp>
    </p:spTree>
    <p:extLst>
      <p:ext uri="{BB962C8B-B14F-4D97-AF65-F5344CB8AC3E}">
        <p14:creationId xmlns:p14="http://schemas.microsoft.com/office/powerpoint/2010/main" val="2454092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C49BB6-5844-8F91-EC7D-BF2C5400B138}"/>
              </a:ext>
            </a:extLst>
          </p:cNvPr>
          <p:cNvSpPr>
            <a:spLocks noGrp="1"/>
          </p:cNvSpPr>
          <p:nvPr>
            <p:ph idx="1"/>
          </p:nvPr>
        </p:nvSpPr>
        <p:spPr/>
        <p:txBody>
          <a:bodyPr/>
          <a:lstStyle/>
          <a:p>
            <a:r>
              <a:rPr lang="is-IS" dirty="0">
                <a:effectLst/>
                <a:ea typeface="FiraGO Light"/>
              </a:rPr>
              <a:t>Samningsaðilar skulu bera samning þennan, ásamt bókunum, fylgiskjölum og </a:t>
            </a:r>
            <a:r>
              <a:rPr lang="is-IS" dirty="0">
                <a:ea typeface="FiraGO Light"/>
              </a:rPr>
              <a:t>innanhústillögu til atkvæðagreiðslu. </a:t>
            </a:r>
            <a:r>
              <a:rPr lang="is-IS" dirty="0">
                <a:effectLst/>
                <a:ea typeface="FiraGO Light"/>
              </a:rPr>
              <a:t>Hafi gagnaðila ekki borist tilkynning um niðurstöðu fyrir klukkan 16:00 </a:t>
            </a:r>
            <a:r>
              <a:rPr lang="is-IS">
                <a:effectLst/>
                <a:ea typeface="FiraGO Light"/>
              </a:rPr>
              <a:t>þann </a:t>
            </a:r>
            <a:r>
              <a:rPr lang="is-IS">
                <a:ea typeface="FiraGO Light"/>
              </a:rPr>
              <a:t>28</a:t>
            </a:r>
            <a:r>
              <a:rPr lang="is-IS">
                <a:effectLst/>
                <a:ea typeface="FiraGO Light"/>
              </a:rPr>
              <a:t>. </a:t>
            </a:r>
            <a:r>
              <a:rPr lang="is-IS" dirty="0">
                <a:effectLst/>
                <a:ea typeface="FiraGO Light"/>
              </a:rPr>
              <a:t>júní 2023 skoðast hann samþykktur.</a:t>
            </a:r>
          </a:p>
          <a:p>
            <a:endParaRPr lang="is-IS" dirty="0"/>
          </a:p>
        </p:txBody>
      </p:sp>
      <p:sp>
        <p:nvSpPr>
          <p:cNvPr id="3" name="Title 2">
            <a:extLst>
              <a:ext uri="{FF2B5EF4-FFF2-40B4-BE49-F238E27FC236}">
                <a16:creationId xmlns:a16="http://schemas.microsoft.com/office/drawing/2014/main" id="{4F63782E-43CF-6F3E-CB82-C52080EBC534}"/>
              </a:ext>
            </a:extLst>
          </p:cNvPr>
          <p:cNvSpPr>
            <a:spLocks noGrp="1"/>
          </p:cNvSpPr>
          <p:nvPr>
            <p:ph type="title"/>
          </p:nvPr>
        </p:nvSpPr>
        <p:spPr/>
        <p:txBody>
          <a:bodyPr/>
          <a:lstStyle/>
          <a:p>
            <a:r>
              <a:rPr lang="en-US" dirty="0" err="1"/>
              <a:t>Atkvæðagreiðsla</a:t>
            </a:r>
            <a:endParaRPr lang="is-IS" dirty="0"/>
          </a:p>
        </p:txBody>
      </p:sp>
    </p:spTree>
    <p:extLst>
      <p:ext uri="{BB962C8B-B14F-4D97-AF65-F5344CB8AC3E}">
        <p14:creationId xmlns:p14="http://schemas.microsoft.com/office/powerpoint/2010/main" val="2426384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84BA-C882-2B42-C915-26A1A5C2B771}"/>
              </a:ext>
            </a:extLst>
          </p:cNvPr>
          <p:cNvSpPr>
            <a:spLocks noGrp="1"/>
          </p:cNvSpPr>
          <p:nvPr>
            <p:ph type="title"/>
          </p:nvPr>
        </p:nvSpPr>
        <p:spPr/>
        <p:txBody>
          <a:bodyPr/>
          <a:lstStyle/>
          <a:p>
            <a:r>
              <a:rPr lang="en-US" dirty="0" err="1"/>
              <a:t>Launaliður</a:t>
            </a:r>
            <a:r>
              <a:rPr lang="en-US" dirty="0"/>
              <a:t> </a:t>
            </a:r>
            <a:r>
              <a:rPr lang="en-US" dirty="0" err="1"/>
              <a:t>kjarasamninga</a:t>
            </a:r>
            <a:r>
              <a:rPr lang="en-US" dirty="0"/>
              <a:t>	</a:t>
            </a:r>
            <a:endParaRPr lang="is-IS" dirty="0"/>
          </a:p>
        </p:txBody>
      </p:sp>
      <p:sp>
        <p:nvSpPr>
          <p:cNvPr id="3" name="Content Placeholder 2">
            <a:extLst>
              <a:ext uri="{FF2B5EF4-FFF2-40B4-BE49-F238E27FC236}">
                <a16:creationId xmlns:a16="http://schemas.microsoft.com/office/drawing/2014/main" id="{1552F3DA-74CC-5E36-3D23-79C8C0190DB0}"/>
              </a:ext>
            </a:extLst>
          </p:cNvPr>
          <p:cNvSpPr>
            <a:spLocks noGrp="1"/>
          </p:cNvSpPr>
          <p:nvPr>
            <p:ph idx="1"/>
          </p:nvPr>
        </p:nvSpPr>
        <p:spPr/>
        <p:txBody>
          <a:bodyPr/>
          <a:lstStyle/>
          <a:p>
            <a:r>
              <a:rPr lang="en-US" dirty="0" err="1"/>
              <a:t>Lægstu</a:t>
            </a:r>
            <a:r>
              <a:rPr lang="en-US" dirty="0"/>
              <a:t> </a:t>
            </a:r>
            <a:r>
              <a:rPr lang="en-US" dirty="0" err="1"/>
              <a:t>launataxtar</a:t>
            </a:r>
            <a:r>
              <a:rPr lang="en-US" dirty="0"/>
              <a:t> </a:t>
            </a:r>
            <a:r>
              <a:rPr lang="en-US" dirty="0" err="1"/>
              <a:t>launatöflu</a:t>
            </a:r>
            <a:r>
              <a:rPr lang="en-US" dirty="0"/>
              <a:t> </a:t>
            </a:r>
            <a:r>
              <a:rPr lang="en-US" dirty="0" err="1"/>
              <a:t>hækka</a:t>
            </a:r>
            <a:r>
              <a:rPr lang="en-US" dirty="0"/>
              <a:t> um 35.000 kr.</a:t>
            </a:r>
          </a:p>
          <a:p>
            <a:r>
              <a:rPr lang="en-US" dirty="0" err="1"/>
              <a:t>Hækkun</a:t>
            </a:r>
            <a:r>
              <a:rPr lang="en-US" dirty="0"/>
              <a:t> milli </a:t>
            </a:r>
            <a:r>
              <a:rPr lang="en-US" dirty="0" err="1"/>
              <a:t>launaþrepa</a:t>
            </a:r>
            <a:r>
              <a:rPr lang="en-US" dirty="0"/>
              <a:t> </a:t>
            </a:r>
            <a:r>
              <a:rPr lang="en-US" dirty="0" err="1"/>
              <a:t>heldur</a:t>
            </a:r>
            <a:r>
              <a:rPr lang="en-US" dirty="0"/>
              <a:t> </a:t>
            </a:r>
            <a:r>
              <a:rPr lang="en-US" dirty="0" err="1"/>
              <a:t>sér</a:t>
            </a:r>
            <a:endParaRPr lang="en-US" dirty="0"/>
          </a:p>
          <a:p>
            <a:r>
              <a:rPr lang="en-US" dirty="0" err="1"/>
              <a:t>Laun</a:t>
            </a:r>
            <a:r>
              <a:rPr lang="en-US" dirty="0"/>
              <a:t> </a:t>
            </a:r>
            <a:r>
              <a:rPr lang="en-US" dirty="0" err="1"/>
              <a:t>til</a:t>
            </a:r>
            <a:r>
              <a:rPr lang="en-US" dirty="0"/>
              <a:t> og </a:t>
            </a:r>
            <a:r>
              <a:rPr lang="en-US" dirty="0" err="1"/>
              <a:t>með</a:t>
            </a:r>
            <a:r>
              <a:rPr lang="en-US" dirty="0"/>
              <a:t> </a:t>
            </a:r>
            <a:r>
              <a:rPr lang="en-US" dirty="0" err="1"/>
              <a:t>u.þ.b</a:t>
            </a:r>
            <a:r>
              <a:rPr lang="en-US" dirty="0"/>
              <a:t>. 632.000 kr. </a:t>
            </a:r>
            <a:r>
              <a:rPr lang="en-US" dirty="0" err="1"/>
              <a:t>hækka</a:t>
            </a:r>
            <a:r>
              <a:rPr lang="en-US" dirty="0"/>
              <a:t> um </a:t>
            </a:r>
            <a:r>
              <a:rPr lang="en-US" dirty="0" err="1"/>
              <a:t>a.m.k</a:t>
            </a:r>
            <a:r>
              <a:rPr lang="en-US" dirty="0"/>
              <a:t>. 8,8%</a:t>
            </a:r>
          </a:p>
          <a:p>
            <a:r>
              <a:rPr lang="en-US" dirty="0" err="1"/>
              <a:t>Hækkunin</a:t>
            </a:r>
            <a:r>
              <a:rPr lang="en-US" dirty="0"/>
              <a:t> </a:t>
            </a:r>
            <a:r>
              <a:rPr lang="en-US" dirty="0" err="1"/>
              <a:t>stiglækkar</a:t>
            </a:r>
            <a:r>
              <a:rPr lang="en-US" dirty="0"/>
              <a:t> </a:t>
            </a:r>
            <a:r>
              <a:rPr lang="en-US" dirty="0" err="1"/>
              <a:t>upp</a:t>
            </a:r>
            <a:r>
              <a:rPr lang="en-US" dirty="0"/>
              <a:t> </a:t>
            </a:r>
            <a:r>
              <a:rPr lang="en-US" dirty="0" err="1"/>
              <a:t>að</a:t>
            </a:r>
            <a:r>
              <a:rPr lang="en-US" dirty="0"/>
              <a:t> </a:t>
            </a:r>
            <a:r>
              <a:rPr lang="en-US" dirty="0" err="1"/>
              <a:t>u.þ.b</a:t>
            </a:r>
            <a:r>
              <a:rPr lang="en-US" dirty="0"/>
              <a:t>. 733.000 kr. </a:t>
            </a:r>
            <a:r>
              <a:rPr lang="en-US" dirty="0" err="1"/>
              <a:t>en</a:t>
            </a:r>
            <a:r>
              <a:rPr lang="en-US" dirty="0"/>
              <a:t> </a:t>
            </a:r>
            <a:r>
              <a:rPr lang="en-US" dirty="0" err="1"/>
              <a:t>þá</a:t>
            </a:r>
            <a:r>
              <a:rPr lang="en-US" dirty="0"/>
              <a:t> </a:t>
            </a:r>
            <a:r>
              <a:rPr lang="en-US" dirty="0" err="1"/>
              <a:t>verður</a:t>
            </a:r>
            <a:r>
              <a:rPr lang="en-US" dirty="0"/>
              <a:t> </a:t>
            </a:r>
            <a:r>
              <a:rPr lang="en-US" dirty="0" err="1"/>
              <a:t>hækkunin</a:t>
            </a:r>
            <a:r>
              <a:rPr lang="en-US" dirty="0"/>
              <a:t> 6,75%</a:t>
            </a:r>
          </a:p>
          <a:p>
            <a:r>
              <a:rPr lang="en-US" dirty="0" err="1"/>
              <a:t>Gildir</a:t>
            </a:r>
            <a:r>
              <a:rPr lang="en-US" dirty="0"/>
              <a:t> frá 1. </a:t>
            </a:r>
            <a:r>
              <a:rPr lang="en-US" dirty="0" err="1"/>
              <a:t>apríl</a:t>
            </a:r>
            <a:r>
              <a:rPr lang="en-US" dirty="0"/>
              <a:t> 2023</a:t>
            </a:r>
            <a:endParaRPr lang="is-IS" dirty="0"/>
          </a:p>
        </p:txBody>
      </p:sp>
    </p:spTree>
    <p:extLst>
      <p:ext uri="{BB962C8B-B14F-4D97-AF65-F5344CB8AC3E}">
        <p14:creationId xmlns:p14="http://schemas.microsoft.com/office/powerpoint/2010/main" val="424446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16F79CCA-EE99-E876-43DE-39555B589250}"/>
              </a:ext>
            </a:extLst>
          </p:cNvPr>
          <p:cNvPicPr>
            <a:picLocks noChangeAspect="1"/>
          </p:cNvPicPr>
          <p:nvPr/>
        </p:nvPicPr>
        <p:blipFill>
          <a:blip r:embed="rId2"/>
          <a:stretch>
            <a:fillRect/>
          </a:stretch>
        </p:blipFill>
        <p:spPr>
          <a:xfrm>
            <a:off x="2112737" y="134204"/>
            <a:ext cx="7510766" cy="5441933"/>
          </a:xfrm>
          <a:prstGeom prst="rect">
            <a:avLst/>
          </a:prstGeom>
        </p:spPr>
      </p:pic>
    </p:spTree>
    <p:extLst>
      <p:ext uri="{BB962C8B-B14F-4D97-AF65-F5344CB8AC3E}">
        <p14:creationId xmlns:p14="http://schemas.microsoft.com/office/powerpoint/2010/main" val="274893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1ED02EF4-E16C-547A-AB6F-802AD50D7351}"/>
              </a:ext>
            </a:extLst>
          </p:cNvPr>
          <p:cNvPicPr>
            <a:picLocks noChangeAspect="1"/>
          </p:cNvPicPr>
          <p:nvPr/>
        </p:nvPicPr>
        <p:blipFill>
          <a:blip r:embed="rId2"/>
          <a:stretch>
            <a:fillRect/>
          </a:stretch>
        </p:blipFill>
        <p:spPr>
          <a:xfrm>
            <a:off x="2758109" y="925551"/>
            <a:ext cx="6675781" cy="4786974"/>
          </a:xfrm>
          <a:prstGeom prst="rect">
            <a:avLst/>
          </a:prstGeom>
        </p:spPr>
      </p:pic>
      <p:pic>
        <p:nvPicPr>
          <p:cNvPr id="6" name="Mynd 5">
            <a:extLst>
              <a:ext uri="{FF2B5EF4-FFF2-40B4-BE49-F238E27FC236}">
                <a16:creationId xmlns:a16="http://schemas.microsoft.com/office/drawing/2014/main" id="{92E0849B-0D5C-F85A-84A3-C5811B8685CB}"/>
              </a:ext>
            </a:extLst>
          </p:cNvPr>
          <p:cNvPicPr>
            <a:picLocks noChangeAspect="1"/>
          </p:cNvPicPr>
          <p:nvPr/>
        </p:nvPicPr>
        <p:blipFill>
          <a:blip r:embed="rId3"/>
          <a:stretch>
            <a:fillRect/>
          </a:stretch>
        </p:blipFill>
        <p:spPr>
          <a:xfrm>
            <a:off x="2758108" y="86148"/>
            <a:ext cx="6578581" cy="839403"/>
          </a:xfrm>
          <a:prstGeom prst="rect">
            <a:avLst/>
          </a:prstGeom>
        </p:spPr>
      </p:pic>
    </p:spTree>
    <p:extLst>
      <p:ext uri="{BB962C8B-B14F-4D97-AF65-F5344CB8AC3E}">
        <p14:creationId xmlns:p14="http://schemas.microsoft.com/office/powerpoint/2010/main" val="315951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E36572DC-5D6E-BFD2-D5B8-2534D7CB0DDB}"/>
              </a:ext>
            </a:extLst>
          </p:cNvPr>
          <p:cNvPicPr>
            <a:picLocks noChangeAspect="1"/>
          </p:cNvPicPr>
          <p:nvPr/>
        </p:nvPicPr>
        <p:blipFill>
          <a:blip r:embed="rId2"/>
          <a:stretch>
            <a:fillRect/>
          </a:stretch>
        </p:blipFill>
        <p:spPr>
          <a:xfrm>
            <a:off x="2442238" y="1193178"/>
            <a:ext cx="7307523" cy="5013047"/>
          </a:xfrm>
          <a:prstGeom prst="rect">
            <a:avLst/>
          </a:prstGeom>
        </p:spPr>
      </p:pic>
      <p:pic>
        <p:nvPicPr>
          <p:cNvPr id="6" name="Mynd 5">
            <a:extLst>
              <a:ext uri="{FF2B5EF4-FFF2-40B4-BE49-F238E27FC236}">
                <a16:creationId xmlns:a16="http://schemas.microsoft.com/office/drawing/2014/main" id="{D6E6944F-31FF-2E12-436F-C7C1C666B679}"/>
              </a:ext>
            </a:extLst>
          </p:cNvPr>
          <p:cNvPicPr>
            <a:picLocks noChangeAspect="1"/>
          </p:cNvPicPr>
          <p:nvPr/>
        </p:nvPicPr>
        <p:blipFill>
          <a:blip r:embed="rId3"/>
          <a:stretch>
            <a:fillRect/>
          </a:stretch>
        </p:blipFill>
        <p:spPr>
          <a:xfrm>
            <a:off x="2392057" y="247959"/>
            <a:ext cx="7407884" cy="945219"/>
          </a:xfrm>
          <a:prstGeom prst="rect">
            <a:avLst/>
          </a:prstGeom>
        </p:spPr>
      </p:pic>
    </p:spTree>
    <p:extLst>
      <p:ext uri="{BB962C8B-B14F-4D97-AF65-F5344CB8AC3E}">
        <p14:creationId xmlns:p14="http://schemas.microsoft.com/office/powerpoint/2010/main" val="413275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ynd 4">
            <a:extLst>
              <a:ext uri="{FF2B5EF4-FFF2-40B4-BE49-F238E27FC236}">
                <a16:creationId xmlns:a16="http://schemas.microsoft.com/office/drawing/2014/main" id="{BEF6F01E-4EA5-8341-251C-D6AEB18A6BD5}"/>
              </a:ext>
            </a:extLst>
          </p:cNvPr>
          <p:cNvPicPr>
            <a:picLocks noChangeAspect="1"/>
          </p:cNvPicPr>
          <p:nvPr/>
        </p:nvPicPr>
        <p:blipFill>
          <a:blip r:embed="rId2"/>
          <a:stretch>
            <a:fillRect/>
          </a:stretch>
        </p:blipFill>
        <p:spPr>
          <a:xfrm>
            <a:off x="1891336" y="1408008"/>
            <a:ext cx="8409328" cy="4041983"/>
          </a:xfrm>
          <a:prstGeom prst="rect">
            <a:avLst/>
          </a:prstGeom>
        </p:spPr>
      </p:pic>
      <p:pic>
        <p:nvPicPr>
          <p:cNvPr id="7" name="Mynd 6">
            <a:extLst>
              <a:ext uri="{FF2B5EF4-FFF2-40B4-BE49-F238E27FC236}">
                <a16:creationId xmlns:a16="http://schemas.microsoft.com/office/drawing/2014/main" id="{9EBE5F9F-14C3-3893-B624-363F53D26B82}"/>
              </a:ext>
            </a:extLst>
          </p:cNvPr>
          <p:cNvPicPr>
            <a:picLocks noChangeAspect="1"/>
          </p:cNvPicPr>
          <p:nvPr/>
        </p:nvPicPr>
        <p:blipFill>
          <a:blip r:embed="rId3"/>
          <a:stretch>
            <a:fillRect/>
          </a:stretch>
        </p:blipFill>
        <p:spPr>
          <a:xfrm>
            <a:off x="1891336" y="379283"/>
            <a:ext cx="8409328" cy="1073000"/>
          </a:xfrm>
          <a:prstGeom prst="rect">
            <a:avLst/>
          </a:prstGeom>
        </p:spPr>
      </p:pic>
    </p:spTree>
    <p:extLst>
      <p:ext uri="{BB962C8B-B14F-4D97-AF65-F5344CB8AC3E}">
        <p14:creationId xmlns:p14="http://schemas.microsoft.com/office/powerpoint/2010/main" val="167300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ðgengill efnis 1">
            <a:extLst>
              <a:ext uri="{FF2B5EF4-FFF2-40B4-BE49-F238E27FC236}">
                <a16:creationId xmlns:a16="http://schemas.microsoft.com/office/drawing/2014/main" id="{BF8ED0E0-859C-40F4-53D3-B9E8296B19D2}"/>
              </a:ext>
            </a:extLst>
          </p:cNvPr>
          <p:cNvSpPr>
            <a:spLocks noGrp="1"/>
          </p:cNvSpPr>
          <p:nvPr>
            <p:ph idx="1"/>
          </p:nvPr>
        </p:nvSpPr>
        <p:spPr/>
        <p:txBody>
          <a:bodyPr/>
          <a:lstStyle/>
          <a:p>
            <a:r>
              <a:rPr lang="en-GB" dirty="0" err="1"/>
              <a:t>Samkomulag</a:t>
            </a:r>
            <a:r>
              <a:rPr lang="en-GB" dirty="0"/>
              <a:t> um </a:t>
            </a:r>
            <a:r>
              <a:rPr lang="en-GB" dirty="0" err="1"/>
              <a:t>sérstaka</a:t>
            </a:r>
            <a:r>
              <a:rPr lang="en-GB" dirty="0"/>
              <a:t> </a:t>
            </a:r>
            <a:r>
              <a:rPr lang="en-GB" dirty="0" err="1"/>
              <a:t>sáttagreiðslu</a:t>
            </a:r>
            <a:r>
              <a:rPr lang="en-GB" dirty="0"/>
              <a:t> </a:t>
            </a:r>
            <a:r>
              <a:rPr lang="en-GB" dirty="0" err="1"/>
              <a:t>til</a:t>
            </a:r>
            <a:r>
              <a:rPr lang="en-GB" dirty="0"/>
              <a:t> </a:t>
            </a:r>
            <a:r>
              <a:rPr lang="en-GB" dirty="0" err="1"/>
              <a:t>að</a:t>
            </a:r>
            <a:r>
              <a:rPr lang="en-GB" dirty="0"/>
              <a:t> </a:t>
            </a:r>
            <a:r>
              <a:rPr lang="en-GB" dirty="0" err="1"/>
              <a:t>ljúka</a:t>
            </a:r>
            <a:r>
              <a:rPr lang="en-GB" dirty="0"/>
              <a:t> </a:t>
            </a:r>
            <a:r>
              <a:rPr lang="en-GB" dirty="0" err="1"/>
              <a:t>kjaradeilunni</a:t>
            </a:r>
            <a:endParaRPr lang="en-GB" dirty="0"/>
          </a:p>
          <a:p>
            <a:r>
              <a:rPr lang="en-GB" dirty="0"/>
              <a:t>105.000 kr. </a:t>
            </a:r>
            <a:r>
              <a:rPr lang="en-GB" dirty="0" err="1"/>
              <a:t>sáttagreiðsla</a:t>
            </a:r>
            <a:r>
              <a:rPr lang="en-GB" dirty="0"/>
              <a:t> miðað </a:t>
            </a:r>
            <a:r>
              <a:rPr lang="en-GB" dirty="0" err="1"/>
              <a:t>við</a:t>
            </a:r>
            <a:r>
              <a:rPr lang="en-GB" dirty="0"/>
              <a:t> 100% </a:t>
            </a:r>
            <a:r>
              <a:rPr lang="en-GB" dirty="0" err="1"/>
              <a:t>starfshlutfall</a:t>
            </a:r>
            <a:endParaRPr lang="en-GB" dirty="0"/>
          </a:p>
          <a:p>
            <a:r>
              <a:rPr lang="en-GB" dirty="0"/>
              <a:t>Fyrir </a:t>
            </a:r>
            <a:r>
              <a:rPr lang="en-GB" dirty="0" err="1"/>
              <a:t>þau</a:t>
            </a:r>
            <a:r>
              <a:rPr lang="en-GB" dirty="0"/>
              <a:t> </a:t>
            </a:r>
            <a:r>
              <a:rPr lang="en-GB" dirty="0" err="1"/>
              <a:t>sem</a:t>
            </a:r>
            <a:r>
              <a:rPr lang="en-GB" dirty="0"/>
              <a:t> </a:t>
            </a:r>
            <a:r>
              <a:rPr lang="en-GB" dirty="0" err="1"/>
              <a:t>voru</a:t>
            </a:r>
            <a:r>
              <a:rPr lang="en-GB" dirty="0"/>
              <a:t> í </a:t>
            </a:r>
            <a:r>
              <a:rPr lang="en-GB" dirty="0" err="1"/>
              <a:t>starfi</a:t>
            </a:r>
            <a:r>
              <a:rPr lang="en-GB" dirty="0"/>
              <a:t> </a:t>
            </a:r>
            <a:r>
              <a:rPr lang="en-GB" dirty="0" err="1"/>
              <a:t>hinn</a:t>
            </a:r>
            <a:r>
              <a:rPr lang="en-GB" dirty="0"/>
              <a:t> 1. </a:t>
            </a:r>
            <a:r>
              <a:rPr lang="en-GB" dirty="0" err="1"/>
              <a:t>apríl</a:t>
            </a:r>
            <a:r>
              <a:rPr lang="en-GB" dirty="0"/>
              <a:t> 2023</a:t>
            </a:r>
          </a:p>
          <a:p>
            <a:r>
              <a:rPr lang="en-GB" dirty="0" err="1"/>
              <a:t>Hafi</a:t>
            </a:r>
            <a:r>
              <a:rPr lang="en-GB" dirty="0"/>
              <a:t> </a:t>
            </a:r>
            <a:r>
              <a:rPr lang="en-GB" dirty="0" err="1"/>
              <a:t>starfsmaður</a:t>
            </a:r>
            <a:r>
              <a:rPr lang="en-GB" dirty="0"/>
              <a:t> </a:t>
            </a:r>
            <a:r>
              <a:rPr lang="en-GB" dirty="0" err="1"/>
              <a:t>verið</a:t>
            </a:r>
            <a:r>
              <a:rPr lang="en-GB" dirty="0"/>
              <a:t> í </a:t>
            </a:r>
            <a:r>
              <a:rPr lang="en-GB" dirty="0" err="1"/>
              <a:t>hlutastarfi</a:t>
            </a:r>
            <a:r>
              <a:rPr lang="en-GB" dirty="0"/>
              <a:t> er </a:t>
            </a:r>
            <a:r>
              <a:rPr lang="en-GB" dirty="0" err="1"/>
              <a:t>greiðslan</a:t>
            </a:r>
            <a:r>
              <a:rPr lang="en-GB" dirty="0"/>
              <a:t> </a:t>
            </a:r>
            <a:r>
              <a:rPr lang="en-GB" dirty="0" err="1"/>
              <a:t>hlutfallsleg</a:t>
            </a:r>
            <a:r>
              <a:rPr lang="en-GB" dirty="0"/>
              <a:t> miðað </a:t>
            </a:r>
            <a:r>
              <a:rPr lang="en-GB" dirty="0" err="1"/>
              <a:t>við</a:t>
            </a:r>
            <a:r>
              <a:rPr lang="en-GB" dirty="0"/>
              <a:t> </a:t>
            </a:r>
            <a:r>
              <a:rPr lang="en-GB" dirty="0" err="1"/>
              <a:t>starfshlutfall</a:t>
            </a:r>
            <a:endParaRPr lang="en-GB" dirty="0"/>
          </a:p>
          <a:p>
            <a:r>
              <a:rPr lang="en-GB" dirty="0" err="1"/>
              <a:t>Greitt</a:t>
            </a:r>
            <a:r>
              <a:rPr lang="en-GB" dirty="0"/>
              <a:t> </a:t>
            </a:r>
            <a:r>
              <a:rPr lang="en-GB" dirty="0" err="1"/>
              <a:t>út</a:t>
            </a:r>
            <a:r>
              <a:rPr lang="en-GB" dirty="0"/>
              <a:t> frá 1. </a:t>
            </a:r>
            <a:r>
              <a:rPr lang="en-GB" dirty="0" err="1"/>
              <a:t>júlí</a:t>
            </a:r>
            <a:r>
              <a:rPr lang="en-GB" dirty="0"/>
              <a:t> 2023</a:t>
            </a:r>
          </a:p>
        </p:txBody>
      </p:sp>
      <p:sp>
        <p:nvSpPr>
          <p:cNvPr id="3" name="Titill 2">
            <a:extLst>
              <a:ext uri="{FF2B5EF4-FFF2-40B4-BE49-F238E27FC236}">
                <a16:creationId xmlns:a16="http://schemas.microsoft.com/office/drawing/2014/main" id="{9A273982-6789-E6DA-AB21-7C1AB7B055A9}"/>
              </a:ext>
            </a:extLst>
          </p:cNvPr>
          <p:cNvSpPr>
            <a:spLocks noGrp="1"/>
          </p:cNvSpPr>
          <p:nvPr>
            <p:ph type="title"/>
          </p:nvPr>
        </p:nvSpPr>
        <p:spPr/>
        <p:txBody>
          <a:bodyPr/>
          <a:lstStyle/>
          <a:p>
            <a:r>
              <a:rPr lang="en-GB" dirty="0" err="1"/>
              <a:t>Sérstök</a:t>
            </a:r>
            <a:r>
              <a:rPr lang="en-GB" dirty="0"/>
              <a:t> </a:t>
            </a:r>
            <a:r>
              <a:rPr lang="en-GB" dirty="0" err="1"/>
              <a:t>sáttagreiðsla</a:t>
            </a:r>
            <a:r>
              <a:rPr lang="en-GB" dirty="0"/>
              <a:t>	</a:t>
            </a:r>
            <a:endParaRPr lang="is-IS" dirty="0"/>
          </a:p>
        </p:txBody>
      </p:sp>
    </p:spTree>
    <p:extLst>
      <p:ext uri="{BB962C8B-B14F-4D97-AF65-F5344CB8AC3E}">
        <p14:creationId xmlns:p14="http://schemas.microsoft.com/office/powerpoint/2010/main" val="3386706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ill 2">
            <a:extLst>
              <a:ext uri="{FF2B5EF4-FFF2-40B4-BE49-F238E27FC236}">
                <a16:creationId xmlns:a16="http://schemas.microsoft.com/office/drawing/2014/main" id="{31B31181-B1EC-4D6F-258A-3237685F71F4}"/>
              </a:ext>
            </a:extLst>
          </p:cNvPr>
          <p:cNvSpPr>
            <a:spLocks noGrp="1"/>
          </p:cNvSpPr>
          <p:nvPr>
            <p:ph type="title"/>
          </p:nvPr>
        </p:nvSpPr>
        <p:spPr/>
        <p:txBody>
          <a:bodyPr/>
          <a:lstStyle/>
          <a:p>
            <a:r>
              <a:rPr lang="en-GB" dirty="0" err="1"/>
              <a:t>Sérstakar</a:t>
            </a:r>
            <a:r>
              <a:rPr lang="en-GB" dirty="0"/>
              <a:t> greiðslur </a:t>
            </a:r>
            <a:r>
              <a:rPr lang="en-GB" dirty="0" err="1"/>
              <a:t>til</a:t>
            </a:r>
            <a:r>
              <a:rPr lang="en-GB" dirty="0"/>
              <a:t> </a:t>
            </a:r>
            <a:r>
              <a:rPr lang="en-GB" dirty="0" err="1"/>
              <a:t>hækkunar</a:t>
            </a:r>
            <a:r>
              <a:rPr lang="en-GB" dirty="0"/>
              <a:t> </a:t>
            </a:r>
            <a:r>
              <a:rPr lang="en-GB" dirty="0" err="1"/>
              <a:t>lægstu</a:t>
            </a:r>
            <a:r>
              <a:rPr lang="en-GB" dirty="0"/>
              <a:t> </a:t>
            </a:r>
            <a:r>
              <a:rPr lang="en-GB" dirty="0" err="1"/>
              <a:t>launa</a:t>
            </a:r>
            <a:endParaRPr lang="is-IS" dirty="0"/>
          </a:p>
        </p:txBody>
      </p:sp>
      <p:pic>
        <p:nvPicPr>
          <p:cNvPr id="1027" name="Picture 2">
            <a:extLst>
              <a:ext uri="{FF2B5EF4-FFF2-40B4-BE49-F238E27FC236}">
                <a16:creationId xmlns:a16="http://schemas.microsoft.com/office/drawing/2014/main" id="{2E057AC5-26E9-DCE0-33EB-CAB3C08E25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09802"/>
            <a:ext cx="2930448" cy="3513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arammi 4">
            <a:extLst>
              <a:ext uri="{FF2B5EF4-FFF2-40B4-BE49-F238E27FC236}">
                <a16:creationId xmlns:a16="http://schemas.microsoft.com/office/drawing/2014/main" id="{1F9B3C6D-15B7-9F1D-51B0-BCF116054CDB}"/>
              </a:ext>
            </a:extLst>
          </p:cNvPr>
          <p:cNvSpPr txBox="1"/>
          <p:nvPr/>
        </p:nvSpPr>
        <p:spPr>
          <a:xfrm>
            <a:off x="1260087" y="1909802"/>
            <a:ext cx="4170557" cy="3539430"/>
          </a:xfrm>
          <a:prstGeom prst="rect">
            <a:avLst/>
          </a:prstGeom>
          <a:noFill/>
        </p:spPr>
        <p:txBody>
          <a:bodyPr wrap="square" rtlCol="0">
            <a:spAutoFit/>
          </a:bodyPr>
          <a:lstStyle/>
          <a:p>
            <a:pPr marL="457200" indent="-457200">
              <a:buFont typeface="Arial" panose="020B0604020202020204" pitchFamily="34" charset="0"/>
              <a:buChar char="•"/>
            </a:pPr>
            <a:r>
              <a:rPr lang="en-GB" sz="2800" dirty="0" err="1">
                <a:solidFill>
                  <a:schemeClr val="tx2"/>
                </a:solidFill>
              </a:rPr>
              <a:t>Greiðslan</a:t>
            </a:r>
            <a:r>
              <a:rPr lang="en-GB" sz="2800" dirty="0">
                <a:solidFill>
                  <a:schemeClr val="tx2"/>
                </a:solidFill>
              </a:rPr>
              <a:t> </a:t>
            </a:r>
            <a:r>
              <a:rPr lang="en-GB" sz="2800" dirty="0" err="1">
                <a:solidFill>
                  <a:schemeClr val="tx2"/>
                </a:solidFill>
              </a:rPr>
              <a:t>tekur</a:t>
            </a:r>
            <a:r>
              <a:rPr lang="en-GB" sz="2800" dirty="0">
                <a:solidFill>
                  <a:schemeClr val="tx2"/>
                </a:solidFill>
              </a:rPr>
              <a:t> </a:t>
            </a:r>
            <a:r>
              <a:rPr lang="en-GB" sz="2800" dirty="0" err="1">
                <a:solidFill>
                  <a:schemeClr val="tx2"/>
                </a:solidFill>
              </a:rPr>
              <a:t>mið</a:t>
            </a:r>
            <a:r>
              <a:rPr lang="en-GB" sz="2800" dirty="0">
                <a:solidFill>
                  <a:schemeClr val="tx2"/>
                </a:solidFill>
              </a:rPr>
              <a:t> </a:t>
            </a:r>
            <a:r>
              <a:rPr lang="en-GB" sz="2800" dirty="0" err="1">
                <a:solidFill>
                  <a:schemeClr val="tx2"/>
                </a:solidFill>
              </a:rPr>
              <a:t>af</a:t>
            </a:r>
            <a:r>
              <a:rPr lang="en-GB" sz="2800" dirty="0">
                <a:solidFill>
                  <a:schemeClr val="tx2"/>
                </a:solidFill>
              </a:rPr>
              <a:t> 100% </a:t>
            </a:r>
            <a:r>
              <a:rPr lang="en-GB" sz="2800" dirty="0" err="1">
                <a:solidFill>
                  <a:schemeClr val="tx2"/>
                </a:solidFill>
              </a:rPr>
              <a:t>starfshlutfalli</a:t>
            </a:r>
            <a:r>
              <a:rPr lang="en-GB" sz="2800" dirty="0">
                <a:solidFill>
                  <a:schemeClr val="tx2"/>
                </a:solidFill>
              </a:rPr>
              <a:t> og </a:t>
            </a:r>
            <a:r>
              <a:rPr lang="en-GB" sz="2800" dirty="0" err="1">
                <a:solidFill>
                  <a:schemeClr val="tx2"/>
                </a:solidFill>
              </a:rPr>
              <a:t>hlutfallslega</a:t>
            </a:r>
            <a:r>
              <a:rPr lang="en-GB" sz="2800" dirty="0">
                <a:solidFill>
                  <a:schemeClr val="tx2"/>
                </a:solidFill>
              </a:rPr>
              <a:t> </a:t>
            </a:r>
            <a:r>
              <a:rPr lang="en-GB" sz="2800" dirty="0" err="1">
                <a:solidFill>
                  <a:schemeClr val="tx2"/>
                </a:solidFill>
              </a:rPr>
              <a:t>ef</a:t>
            </a:r>
            <a:r>
              <a:rPr lang="en-GB" sz="2800" dirty="0">
                <a:solidFill>
                  <a:schemeClr val="tx2"/>
                </a:solidFill>
              </a:rPr>
              <a:t> </a:t>
            </a:r>
            <a:r>
              <a:rPr lang="en-GB" sz="2800" dirty="0" err="1">
                <a:solidFill>
                  <a:schemeClr val="tx2"/>
                </a:solidFill>
              </a:rPr>
              <a:t>viðkomandi</a:t>
            </a:r>
            <a:r>
              <a:rPr lang="en-GB" sz="2800" dirty="0">
                <a:solidFill>
                  <a:schemeClr val="tx2"/>
                </a:solidFill>
              </a:rPr>
              <a:t> er í </a:t>
            </a:r>
            <a:r>
              <a:rPr lang="en-GB" sz="2800" dirty="0" err="1">
                <a:solidFill>
                  <a:schemeClr val="tx2"/>
                </a:solidFill>
              </a:rPr>
              <a:t>hlutastarfi</a:t>
            </a:r>
            <a:endParaRPr lang="en-GB" sz="2800" dirty="0">
              <a:solidFill>
                <a:schemeClr val="tx2"/>
              </a:solidFill>
            </a:endParaRPr>
          </a:p>
          <a:p>
            <a:pPr marL="457200" indent="-457200">
              <a:buFont typeface="Arial" panose="020B0604020202020204" pitchFamily="34" charset="0"/>
              <a:buChar char="•"/>
            </a:pPr>
            <a:r>
              <a:rPr lang="en-GB" sz="2800" dirty="0" err="1">
                <a:solidFill>
                  <a:schemeClr val="tx2"/>
                </a:solidFill>
              </a:rPr>
              <a:t>Gildir</a:t>
            </a:r>
            <a:r>
              <a:rPr lang="en-GB" sz="2800" dirty="0">
                <a:solidFill>
                  <a:schemeClr val="tx2"/>
                </a:solidFill>
              </a:rPr>
              <a:t> </a:t>
            </a:r>
            <a:r>
              <a:rPr lang="en-GB" sz="2800" dirty="0" err="1">
                <a:solidFill>
                  <a:schemeClr val="tx2"/>
                </a:solidFill>
              </a:rPr>
              <a:t>frá</a:t>
            </a:r>
            <a:r>
              <a:rPr lang="en-GB" sz="2800" dirty="0">
                <a:solidFill>
                  <a:schemeClr val="tx2"/>
                </a:solidFill>
              </a:rPr>
              <a:t> 1. </a:t>
            </a:r>
            <a:r>
              <a:rPr lang="en-GB" sz="2800" dirty="0" err="1">
                <a:solidFill>
                  <a:schemeClr val="tx2"/>
                </a:solidFill>
              </a:rPr>
              <a:t>apríl</a:t>
            </a:r>
            <a:r>
              <a:rPr lang="en-GB" sz="2800" dirty="0">
                <a:solidFill>
                  <a:schemeClr val="tx2"/>
                </a:solidFill>
              </a:rPr>
              <a:t> 2023</a:t>
            </a:r>
          </a:p>
          <a:p>
            <a:pPr marL="457200" indent="-457200">
              <a:buFont typeface="Arial" panose="020B0604020202020204" pitchFamily="34" charset="0"/>
              <a:buChar char="•"/>
            </a:pPr>
            <a:r>
              <a:rPr lang="en-GB" sz="2800" dirty="0" err="1">
                <a:solidFill>
                  <a:schemeClr val="tx2"/>
                </a:solidFill>
              </a:rPr>
              <a:t>Tekur</a:t>
            </a:r>
            <a:r>
              <a:rPr lang="en-GB" sz="2800" dirty="0">
                <a:solidFill>
                  <a:schemeClr val="tx2"/>
                </a:solidFill>
              </a:rPr>
              <a:t> </a:t>
            </a:r>
            <a:r>
              <a:rPr lang="en-GB" sz="2800" dirty="0" err="1">
                <a:solidFill>
                  <a:schemeClr val="tx2"/>
                </a:solidFill>
              </a:rPr>
              <a:t>til</a:t>
            </a:r>
            <a:r>
              <a:rPr lang="en-GB" sz="2800" dirty="0">
                <a:solidFill>
                  <a:schemeClr val="tx2"/>
                </a:solidFill>
              </a:rPr>
              <a:t> </a:t>
            </a:r>
            <a:r>
              <a:rPr lang="en-GB" sz="2800" dirty="0" err="1">
                <a:solidFill>
                  <a:schemeClr val="tx2"/>
                </a:solidFill>
              </a:rPr>
              <a:t>launaflokka</a:t>
            </a:r>
            <a:r>
              <a:rPr lang="en-GB" sz="2800" dirty="0">
                <a:solidFill>
                  <a:schemeClr val="tx2"/>
                </a:solidFill>
              </a:rPr>
              <a:t> 117 </a:t>
            </a:r>
            <a:r>
              <a:rPr lang="en-GB" sz="2800" dirty="0" err="1">
                <a:solidFill>
                  <a:schemeClr val="tx2"/>
                </a:solidFill>
              </a:rPr>
              <a:t>til</a:t>
            </a:r>
            <a:r>
              <a:rPr lang="en-GB" sz="2800" dirty="0">
                <a:solidFill>
                  <a:schemeClr val="tx2"/>
                </a:solidFill>
              </a:rPr>
              <a:t> 130</a:t>
            </a:r>
            <a:endParaRPr lang="is-IS" sz="2800" dirty="0">
              <a:solidFill>
                <a:schemeClr val="tx2"/>
              </a:solidFill>
            </a:endParaRPr>
          </a:p>
        </p:txBody>
      </p:sp>
    </p:spTree>
    <p:extLst>
      <p:ext uri="{BB962C8B-B14F-4D97-AF65-F5344CB8AC3E}">
        <p14:creationId xmlns:p14="http://schemas.microsoft.com/office/powerpoint/2010/main" val="37200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2754BA17-806B-8380-BFB1-778D32734AAD}"/>
              </a:ext>
            </a:extLst>
          </p:cNvPr>
          <p:cNvGraphicFramePr>
            <a:graphicFrameLocks noGrp="1"/>
          </p:cNvGraphicFramePr>
          <p:nvPr>
            <p:ph idx="1"/>
            <p:extLst>
              <p:ext uri="{D42A27DB-BD31-4B8C-83A1-F6EECF244321}">
                <p14:modId xmlns:p14="http://schemas.microsoft.com/office/powerpoint/2010/main" val="2685284521"/>
              </p:ext>
            </p:extLst>
          </p:nvPr>
        </p:nvGraphicFramePr>
        <p:xfrm>
          <a:off x="1127123" y="1685403"/>
          <a:ext cx="10226673" cy="889000"/>
        </p:xfrm>
        <a:graphic>
          <a:graphicData uri="http://schemas.openxmlformats.org/drawingml/2006/table">
            <a:tbl>
              <a:tblPr firstRow="1" bandRow="1">
                <a:tableStyleId>{5C22544A-7EE6-4342-B048-85BDC9FD1C3A}</a:tableStyleId>
              </a:tblPr>
              <a:tblGrid>
                <a:gridCol w="3408891">
                  <a:extLst>
                    <a:ext uri="{9D8B030D-6E8A-4147-A177-3AD203B41FA5}">
                      <a16:colId xmlns:a16="http://schemas.microsoft.com/office/drawing/2014/main" val="2393982963"/>
                    </a:ext>
                  </a:extLst>
                </a:gridCol>
                <a:gridCol w="3408891">
                  <a:extLst>
                    <a:ext uri="{9D8B030D-6E8A-4147-A177-3AD203B41FA5}">
                      <a16:colId xmlns:a16="http://schemas.microsoft.com/office/drawing/2014/main" val="413348475"/>
                    </a:ext>
                  </a:extLst>
                </a:gridCol>
                <a:gridCol w="3408891">
                  <a:extLst>
                    <a:ext uri="{9D8B030D-6E8A-4147-A177-3AD203B41FA5}">
                      <a16:colId xmlns:a16="http://schemas.microsoft.com/office/drawing/2014/main" val="4111895594"/>
                    </a:ext>
                  </a:extLst>
                </a:gridCol>
              </a:tblGrid>
              <a:tr h="370840">
                <a:tc>
                  <a:txBody>
                    <a:bodyPr/>
                    <a:lstStyle/>
                    <a:p>
                      <a:r>
                        <a:rPr lang="en-US" dirty="0" err="1"/>
                        <a:t>Orlofsuppbót</a:t>
                      </a:r>
                      <a:endParaRPr lang="is-IS" dirty="0"/>
                    </a:p>
                  </a:txBody>
                  <a:tcPr/>
                </a:tc>
                <a:tc>
                  <a:txBody>
                    <a:bodyPr/>
                    <a:lstStyle/>
                    <a:p>
                      <a:pPr algn="ctr"/>
                      <a:r>
                        <a:rPr lang="en-US" dirty="0"/>
                        <a:t>Var</a:t>
                      </a:r>
                      <a:endParaRPr lang="is-IS" dirty="0"/>
                    </a:p>
                  </a:txBody>
                  <a:tcPr/>
                </a:tc>
                <a:tc>
                  <a:txBody>
                    <a:bodyPr/>
                    <a:lstStyle/>
                    <a:p>
                      <a:pPr algn="ctr"/>
                      <a:r>
                        <a:rPr lang="en-US" dirty="0"/>
                        <a:t>2023</a:t>
                      </a:r>
                      <a:endParaRPr lang="is-IS" dirty="0"/>
                    </a:p>
                  </a:txBody>
                  <a:tcPr/>
                </a:tc>
                <a:extLst>
                  <a:ext uri="{0D108BD9-81ED-4DB2-BD59-A6C34878D82A}">
                    <a16:rowId xmlns:a16="http://schemas.microsoft.com/office/drawing/2014/main" val="1232369611"/>
                  </a:ext>
                </a:extLst>
              </a:tr>
              <a:tr h="370840">
                <a:tc>
                  <a:txBody>
                    <a:bodyPr/>
                    <a:lstStyle/>
                    <a:p>
                      <a:endParaRPr lang="is-IS" sz="2800" dirty="0"/>
                    </a:p>
                  </a:txBody>
                  <a:tcPr/>
                </a:tc>
                <a:tc>
                  <a:txBody>
                    <a:bodyPr/>
                    <a:lstStyle/>
                    <a:p>
                      <a:pPr algn="ctr"/>
                      <a:r>
                        <a:rPr lang="en-US" sz="2800" dirty="0"/>
                        <a:t>53.000 kr.</a:t>
                      </a:r>
                      <a:endParaRPr lang="is-IS" sz="2800" dirty="0"/>
                    </a:p>
                  </a:txBody>
                  <a:tcPr/>
                </a:tc>
                <a:tc>
                  <a:txBody>
                    <a:bodyPr/>
                    <a:lstStyle/>
                    <a:p>
                      <a:pPr algn="ctr"/>
                      <a:r>
                        <a:rPr lang="en-US" sz="2800" dirty="0"/>
                        <a:t>55.700 kr.</a:t>
                      </a:r>
                      <a:endParaRPr lang="is-IS" sz="2800" dirty="0"/>
                    </a:p>
                  </a:txBody>
                  <a:tcPr/>
                </a:tc>
                <a:extLst>
                  <a:ext uri="{0D108BD9-81ED-4DB2-BD59-A6C34878D82A}">
                    <a16:rowId xmlns:a16="http://schemas.microsoft.com/office/drawing/2014/main" val="3008232241"/>
                  </a:ext>
                </a:extLst>
              </a:tr>
            </a:tbl>
          </a:graphicData>
        </a:graphic>
      </p:graphicFrame>
      <p:sp>
        <p:nvSpPr>
          <p:cNvPr id="3" name="Title 2">
            <a:extLst>
              <a:ext uri="{FF2B5EF4-FFF2-40B4-BE49-F238E27FC236}">
                <a16:creationId xmlns:a16="http://schemas.microsoft.com/office/drawing/2014/main" id="{E2C5B606-2731-4C9C-AD8C-6B2723A45DE5}"/>
              </a:ext>
            </a:extLst>
          </p:cNvPr>
          <p:cNvSpPr>
            <a:spLocks noGrp="1"/>
          </p:cNvSpPr>
          <p:nvPr>
            <p:ph type="title"/>
          </p:nvPr>
        </p:nvSpPr>
        <p:spPr/>
        <p:txBody>
          <a:bodyPr>
            <a:normAutofit/>
          </a:bodyPr>
          <a:lstStyle/>
          <a:p>
            <a:r>
              <a:rPr lang="en-US" sz="3000" dirty="0" err="1"/>
              <a:t>Orlofs</a:t>
            </a:r>
            <a:r>
              <a:rPr lang="en-US" sz="3000" dirty="0"/>
              <a:t>- og </a:t>
            </a:r>
            <a:r>
              <a:rPr lang="en-US" sz="3000" dirty="0" err="1"/>
              <a:t>desemberuppbót</a:t>
            </a:r>
            <a:r>
              <a:rPr lang="en-US" sz="3000" dirty="0"/>
              <a:t> </a:t>
            </a:r>
            <a:r>
              <a:rPr lang="en-US" sz="3000" dirty="0" err="1"/>
              <a:t>hækka</a:t>
            </a:r>
            <a:endParaRPr lang="is-IS" sz="3000" dirty="0"/>
          </a:p>
        </p:txBody>
      </p:sp>
      <p:graphicFrame>
        <p:nvGraphicFramePr>
          <p:cNvPr id="6" name="Table 4">
            <a:extLst>
              <a:ext uri="{FF2B5EF4-FFF2-40B4-BE49-F238E27FC236}">
                <a16:creationId xmlns:a16="http://schemas.microsoft.com/office/drawing/2014/main" id="{9B317247-8261-C5C5-8F94-340488DF4097}"/>
              </a:ext>
            </a:extLst>
          </p:cNvPr>
          <p:cNvGraphicFramePr>
            <a:graphicFrameLocks/>
          </p:cNvGraphicFramePr>
          <p:nvPr>
            <p:extLst>
              <p:ext uri="{D42A27DB-BD31-4B8C-83A1-F6EECF244321}">
                <p14:modId xmlns:p14="http://schemas.microsoft.com/office/powerpoint/2010/main" val="1128071528"/>
              </p:ext>
            </p:extLst>
          </p:nvPr>
        </p:nvGraphicFramePr>
        <p:xfrm>
          <a:off x="1127123" y="3775257"/>
          <a:ext cx="10226673" cy="889000"/>
        </p:xfrm>
        <a:graphic>
          <a:graphicData uri="http://schemas.openxmlformats.org/drawingml/2006/table">
            <a:tbl>
              <a:tblPr firstRow="1" bandRow="1">
                <a:tableStyleId>{5C22544A-7EE6-4342-B048-85BDC9FD1C3A}</a:tableStyleId>
              </a:tblPr>
              <a:tblGrid>
                <a:gridCol w="3408891">
                  <a:extLst>
                    <a:ext uri="{9D8B030D-6E8A-4147-A177-3AD203B41FA5}">
                      <a16:colId xmlns:a16="http://schemas.microsoft.com/office/drawing/2014/main" val="2393982963"/>
                    </a:ext>
                  </a:extLst>
                </a:gridCol>
                <a:gridCol w="3408891">
                  <a:extLst>
                    <a:ext uri="{9D8B030D-6E8A-4147-A177-3AD203B41FA5}">
                      <a16:colId xmlns:a16="http://schemas.microsoft.com/office/drawing/2014/main" val="413348475"/>
                    </a:ext>
                  </a:extLst>
                </a:gridCol>
                <a:gridCol w="3408891">
                  <a:extLst>
                    <a:ext uri="{9D8B030D-6E8A-4147-A177-3AD203B41FA5}">
                      <a16:colId xmlns:a16="http://schemas.microsoft.com/office/drawing/2014/main" val="4111895594"/>
                    </a:ext>
                  </a:extLst>
                </a:gridCol>
              </a:tblGrid>
              <a:tr h="370840">
                <a:tc>
                  <a:txBody>
                    <a:bodyPr/>
                    <a:lstStyle/>
                    <a:p>
                      <a:r>
                        <a:rPr lang="en-US" dirty="0" err="1"/>
                        <a:t>Desemberuppbót</a:t>
                      </a:r>
                      <a:endParaRPr lang="is-IS" dirty="0"/>
                    </a:p>
                  </a:txBody>
                  <a:tcPr/>
                </a:tc>
                <a:tc>
                  <a:txBody>
                    <a:bodyPr/>
                    <a:lstStyle/>
                    <a:p>
                      <a:pPr algn="ctr"/>
                      <a:r>
                        <a:rPr lang="en-US" dirty="0"/>
                        <a:t>Var</a:t>
                      </a:r>
                      <a:endParaRPr lang="is-IS" dirty="0"/>
                    </a:p>
                  </a:txBody>
                  <a:tcPr/>
                </a:tc>
                <a:tc>
                  <a:txBody>
                    <a:bodyPr/>
                    <a:lstStyle/>
                    <a:p>
                      <a:pPr algn="ctr"/>
                      <a:r>
                        <a:rPr lang="en-US" dirty="0"/>
                        <a:t>2023</a:t>
                      </a:r>
                      <a:endParaRPr lang="is-IS" dirty="0"/>
                    </a:p>
                  </a:txBody>
                  <a:tcPr/>
                </a:tc>
                <a:extLst>
                  <a:ext uri="{0D108BD9-81ED-4DB2-BD59-A6C34878D82A}">
                    <a16:rowId xmlns:a16="http://schemas.microsoft.com/office/drawing/2014/main" val="1232369611"/>
                  </a:ext>
                </a:extLst>
              </a:tr>
              <a:tr h="370840">
                <a:tc>
                  <a:txBody>
                    <a:bodyPr/>
                    <a:lstStyle/>
                    <a:p>
                      <a:endParaRPr lang="is-IS" sz="2800" dirty="0"/>
                    </a:p>
                  </a:txBody>
                  <a:tcPr/>
                </a:tc>
                <a:tc>
                  <a:txBody>
                    <a:bodyPr/>
                    <a:lstStyle/>
                    <a:p>
                      <a:pPr algn="ctr"/>
                      <a:r>
                        <a:rPr lang="en-US" sz="2800" dirty="0"/>
                        <a:t>124.750 kr.</a:t>
                      </a:r>
                      <a:endParaRPr lang="is-IS" sz="2800" dirty="0"/>
                    </a:p>
                  </a:txBody>
                  <a:tcPr/>
                </a:tc>
                <a:tc>
                  <a:txBody>
                    <a:bodyPr/>
                    <a:lstStyle/>
                    <a:p>
                      <a:pPr algn="ctr"/>
                      <a:r>
                        <a:rPr lang="en-US" sz="2800" dirty="0"/>
                        <a:t>131.000 kr.</a:t>
                      </a:r>
                      <a:endParaRPr lang="is-IS" sz="2800" dirty="0"/>
                    </a:p>
                  </a:txBody>
                  <a:tcPr/>
                </a:tc>
                <a:extLst>
                  <a:ext uri="{0D108BD9-81ED-4DB2-BD59-A6C34878D82A}">
                    <a16:rowId xmlns:a16="http://schemas.microsoft.com/office/drawing/2014/main" val="3008232241"/>
                  </a:ext>
                </a:extLst>
              </a:tr>
            </a:tbl>
          </a:graphicData>
        </a:graphic>
      </p:graphicFrame>
    </p:spTree>
    <p:extLst>
      <p:ext uri="{BB962C8B-B14F-4D97-AF65-F5344CB8AC3E}">
        <p14:creationId xmlns:p14="http://schemas.microsoft.com/office/powerpoint/2010/main" val="453512662"/>
      </p:ext>
    </p:extLst>
  </p:cSld>
  <p:clrMapOvr>
    <a:masterClrMapping/>
  </p:clrMapOvr>
</p:sld>
</file>

<file path=ppt/theme/theme1.xml><?xml version="1.0" encoding="utf-8"?>
<a:theme xmlns:a="http://schemas.openxmlformats.org/drawingml/2006/main" name="Office Theme">
  <a:themeElements>
    <a:clrScheme name="BSRB Template">
      <a:dk1>
        <a:srgbClr val="000000"/>
      </a:dk1>
      <a:lt1>
        <a:srgbClr val="FFFFFF"/>
      </a:lt1>
      <a:dk2>
        <a:srgbClr val="004794"/>
      </a:dk2>
      <a:lt2>
        <a:srgbClr val="E7E6E6"/>
      </a:lt2>
      <a:accent1>
        <a:srgbClr val="004794"/>
      </a:accent1>
      <a:accent2>
        <a:srgbClr val="91CAFF"/>
      </a:accent2>
      <a:accent3>
        <a:srgbClr val="FAE187"/>
      </a:accent3>
      <a:accent4>
        <a:srgbClr val="DE7C31"/>
      </a:accent4>
      <a:accent5>
        <a:srgbClr val="A3453B"/>
      </a:accent5>
      <a:accent6>
        <a:srgbClr val="5DAC48"/>
      </a:accent6>
      <a:hlink>
        <a:srgbClr val="004794"/>
      </a:hlink>
      <a:folHlink>
        <a:srgbClr val="DE7C3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BSRB Template 2021</Template>
  <TotalTime>1558</TotalTime>
  <Words>946</Words>
  <Application>Microsoft Office PowerPoint</Application>
  <PresentationFormat>Widescreen</PresentationFormat>
  <Paragraphs>92</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FiraGO Light</vt:lpstr>
      <vt:lpstr>Helvetica</vt:lpstr>
      <vt:lpstr>Tw Cen MT Condensed Extra Bold</vt:lpstr>
      <vt:lpstr>Office Theme</vt:lpstr>
      <vt:lpstr>Kynning á kjarasamningi við Samtök fyrirtækja í velferðarþjónustu fh. Hjúkrunarheimilanna Dalbæjar, Fellsenda, Hornbrekku og Heilsuvernd á Akureyri</vt:lpstr>
      <vt:lpstr>Launaliður kjarasamninga </vt:lpstr>
      <vt:lpstr>PowerPoint Presentation</vt:lpstr>
      <vt:lpstr>PowerPoint Presentation</vt:lpstr>
      <vt:lpstr>PowerPoint Presentation</vt:lpstr>
      <vt:lpstr>PowerPoint Presentation</vt:lpstr>
      <vt:lpstr>Sérstök sáttagreiðsla </vt:lpstr>
      <vt:lpstr>Sérstakar greiðslur til hækkunar lægstu launa</vt:lpstr>
      <vt:lpstr>Orlofs- og desemberuppbót hækka</vt:lpstr>
      <vt:lpstr>Frestun fyrningar orlofs</vt:lpstr>
      <vt:lpstr>Frestun fyrningar orlofs frh. </vt:lpstr>
      <vt:lpstr>Verkáætlun á borði heildarsamtaka og launagreiðenda</vt:lpstr>
      <vt:lpstr>PowerPoint Presentation</vt:lpstr>
      <vt:lpstr>Vaktavinna (breytingar tóku gildi 1. apríl sl.) </vt:lpstr>
      <vt:lpstr>Breyting á vaktahvata (tók gildi 1. apríl sl.)</vt:lpstr>
      <vt:lpstr>Gildistími kjarasamnings</vt:lpstr>
      <vt:lpstr>Atkvæðagreiðsla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Launaliðurinn, hagvaxtarauki og uppbætur</dc:title>
  <dc:creator>Sigríður Ingibjörg Ingadóttir</dc:creator>
  <cp:lastModifiedBy>Elísabet Ögn Jóhannsdóttir</cp:lastModifiedBy>
  <cp:revision>4</cp:revision>
  <dcterms:created xsi:type="dcterms:W3CDTF">2023-03-21T09:04:43Z</dcterms:created>
  <dcterms:modified xsi:type="dcterms:W3CDTF">2023-06-24T11:04:27Z</dcterms:modified>
</cp:coreProperties>
</file>