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69" r:id="rId6"/>
    <p:sldId id="283" r:id="rId7"/>
    <p:sldId id="321" r:id="rId8"/>
    <p:sldId id="284" r:id="rId9"/>
    <p:sldId id="333" r:id="rId10"/>
    <p:sldId id="278" r:id="rId11"/>
    <p:sldId id="312" r:id="rId12"/>
    <p:sldId id="311" r:id="rId13"/>
    <p:sldId id="334" r:id="rId14"/>
    <p:sldId id="289" r:id="rId15"/>
    <p:sldId id="274" r:id="rId16"/>
    <p:sldId id="293" r:id="rId17"/>
    <p:sldId id="324" r:id="rId18"/>
    <p:sldId id="327" r:id="rId19"/>
    <p:sldId id="313" r:id="rId20"/>
    <p:sldId id="314" r:id="rId21"/>
    <p:sldId id="315" r:id="rId22"/>
    <p:sldId id="268" r:id="rId23"/>
    <p:sldId id="265" r:id="rId24"/>
    <p:sldId id="276" r:id="rId25"/>
    <p:sldId id="275" r:id="rId26"/>
    <p:sldId id="301" r:id="rId27"/>
    <p:sldId id="295" r:id="rId28"/>
    <p:sldId id="306" r:id="rId29"/>
  </p:sldIdLst>
  <p:sldSz cx="12192000" cy="6858000"/>
  <p:notesSz cx="6792913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jálfgefinn kafli" id="{60660751-0563-4D29-BC98-A7FFDE3FF018}">
          <p14:sldIdLst>
            <p14:sldId id="257"/>
            <p14:sldId id="269"/>
            <p14:sldId id="283"/>
            <p14:sldId id="321"/>
            <p14:sldId id="284"/>
            <p14:sldId id="333"/>
            <p14:sldId id="278"/>
            <p14:sldId id="312"/>
            <p14:sldId id="311"/>
            <p14:sldId id="334"/>
            <p14:sldId id="289"/>
            <p14:sldId id="274"/>
            <p14:sldId id="293"/>
            <p14:sldId id="324"/>
            <p14:sldId id="327"/>
            <p14:sldId id="313"/>
            <p14:sldId id="314"/>
            <p14:sldId id="315"/>
            <p14:sldId id="268"/>
            <p14:sldId id="265"/>
            <p14:sldId id="276"/>
            <p14:sldId id="275"/>
            <p14:sldId id="301"/>
            <p14:sldId id="295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obína Þórðardóttir" initials="JÞ" lastIdx="1" clrIdx="0">
    <p:extLst>
      <p:ext uri="{19B8F6BF-5375-455C-9EA6-DF929625EA0E}">
        <p15:presenceInfo xmlns:p15="http://schemas.microsoft.com/office/powerpoint/2012/main" userId="S::jakobina@sameyki.is::25336d48-7e0d-4c6d-a679-18fc367ff8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531E"/>
    <a:srgbClr val="DE4C53"/>
    <a:srgbClr val="EA2C42"/>
    <a:srgbClr val="002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18C03-7538-4910-A069-EF17B8558E8E}" v="14" dt="2025-11-19T13:17:02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5" autoAdjust="0"/>
    <p:restoredTop sz="96247" autoAdjust="0"/>
  </p:normalViewPr>
  <p:slideViewPr>
    <p:cSldViewPr snapToGrid="0">
      <p:cViewPr varScale="1">
        <p:scale>
          <a:sx n="87" d="100"/>
          <a:sy n="87" d="100"/>
        </p:scale>
        <p:origin x="42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ína Þórðardóttir" userId="25336d48-7e0d-4c6d-a679-18fc367ff8f2" providerId="ADAL" clId="{1B85ABB0-D8C0-4C5D-8A32-DE18CEA2DCC7}"/>
    <pc:docChg chg="undo custSel addSld delSld modSld sldOrd modSection">
      <pc:chgData name="Jakobína Þórðardóttir" userId="25336d48-7e0d-4c6d-a679-18fc367ff8f2" providerId="ADAL" clId="{1B85ABB0-D8C0-4C5D-8A32-DE18CEA2DCC7}" dt="2025-11-19T13:45:47.054" v="326" actId="20577"/>
      <pc:docMkLst>
        <pc:docMk/>
      </pc:docMkLst>
      <pc:sldChg chg="ord">
        <pc:chgData name="Jakobína Þórðardóttir" userId="25336d48-7e0d-4c6d-a679-18fc367ff8f2" providerId="ADAL" clId="{1B85ABB0-D8C0-4C5D-8A32-DE18CEA2DCC7}" dt="2025-11-19T13:12:15.451" v="217"/>
        <pc:sldMkLst>
          <pc:docMk/>
          <pc:sldMk cId="1714282868" sldId="257"/>
        </pc:sldMkLst>
      </pc:sldChg>
      <pc:sldChg chg="mod modShow">
        <pc:chgData name="Jakobína Þórðardóttir" userId="25336d48-7e0d-4c6d-a679-18fc367ff8f2" providerId="ADAL" clId="{1B85ABB0-D8C0-4C5D-8A32-DE18CEA2DCC7}" dt="2025-11-19T09:47:43.832" v="215" actId="729"/>
        <pc:sldMkLst>
          <pc:docMk/>
          <pc:sldMk cId="540699884" sldId="265"/>
        </pc:sldMkLst>
      </pc:sldChg>
      <pc:sldChg chg="add del">
        <pc:chgData name="Jakobína Þórðardóttir" userId="25336d48-7e0d-4c6d-a679-18fc367ff8f2" providerId="ADAL" clId="{1B85ABB0-D8C0-4C5D-8A32-DE18CEA2DCC7}" dt="2025-11-19T09:24:15.693" v="66" actId="2696"/>
        <pc:sldMkLst>
          <pc:docMk/>
          <pc:sldMk cId="95093628" sldId="268"/>
        </pc:sldMkLst>
      </pc:sldChg>
      <pc:sldChg chg="modSp mod">
        <pc:chgData name="Jakobína Þórðardóttir" userId="25336d48-7e0d-4c6d-a679-18fc367ff8f2" providerId="ADAL" clId="{1B85ABB0-D8C0-4C5D-8A32-DE18CEA2DCC7}" dt="2025-11-19T09:05:13.217" v="40" actId="14100"/>
        <pc:sldMkLst>
          <pc:docMk/>
          <pc:sldMk cId="1542674571" sldId="269"/>
        </pc:sldMkLst>
        <pc:spChg chg="mod">
          <ac:chgData name="Jakobína Þórðardóttir" userId="25336d48-7e0d-4c6d-a679-18fc367ff8f2" providerId="ADAL" clId="{1B85ABB0-D8C0-4C5D-8A32-DE18CEA2DCC7}" dt="2025-11-19T09:05:13.217" v="40" actId="14100"/>
          <ac:spMkLst>
            <pc:docMk/>
            <pc:sldMk cId="1542674571" sldId="269"/>
            <ac:spMk id="8" creationId="{C71FD3A6-6EC8-49DD-A12E-169240F40338}"/>
          </ac:spMkLst>
        </pc:spChg>
      </pc:sldChg>
      <pc:sldChg chg="mod modShow">
        <pc:chgData name="Jakobína Þórðardóttir" userId="25336d48-7e0d-4c6d-a679-18fc367ff8f2" providerId="ADAL" clId="{1B85ABB0-D8C0-4C5D-8A32-DE18CEA2DCC7}" dt="2025-11-19T13:17:33.217" v="284" actId="729"/>
        <pc:sldMkLst>
          <pc:docMk/>
          <pc:sldMk cId="989546238" sldId="274"/>
        </pc:sldMkLst>
      </pc:sldChg>
      <pc:sldChg chg="modSp mod">
        <pc:chgData name="Jakobína Þórðardóttir" userId="25336d48-7e0d-4c6d-a679-18fc367ff8f2" providerId="ADAL" clId="{1B85ABB0-D8C0-4C5D-8A32-DE18CEA2DCC7}" dt="2025-11-19T09:10:19.580" v="50" actId="790"/>
        <pc:sldMkLst>
          <pc:docMk/>
          <pc:sldMk cId="555830438" sldId="276"/>
        </pc:sldMkLst>
        <pc:spChg chg="mod">
          <ac:chgData name="Jakobína Þórðardóttir" userId="25336d48-7e0d-4c6d-a679-18fc367ff8f2" providerId="ADAL" clId="{1B85ABB0-D8C0-4C5D-8A32-DE18CEA2DCC7}" dt="2025-11-19T09:10:19.580" v="50" actId="790"/>
          <ac:spMkLst>
            <pc:docMk/>
            <pc:sldMk cId="555830438" sldId="276"/>
            <ac:spMk id="5" creationId="{A1DC01F3-249F-C527-0894-C5E4E3F71A9A}"/>
          </ac:spMkLst>
        </pc:spChg>
      </pc:sldChg>
      <pc:sldChg chg="add mod modShow">
        <pc:chgData name="Jakobína Þórðardóttir" userId="25336d48-7e0d-4c6d-a679-18fc367ff8f2" providerId="ADAL" clId="{1B85ABB0-D8C0-4C5D-8A32-DE18CEA2DCC7}" dt="2025-11-19T09:35:55.207" v="110" actId="729"/>
        <pc:sldMkLst>
          <pc:docMk/>
          <pc:sldMk cId="704949303" sldId="278"/>
        </pc:sldMkLst>
      </pc:sldChg>
      <pc:sldChg chg="del">
        <pc:chgData name="Jakobína Þórðardóttir" userId="25336d48-7e0d-4c6d-a679-18fc367ff8f2" providerId="ADAL" clId="{1B85ABB0-D8C0-4C5D-8A32-DE18CEA2DCC7}" dt="2025-11-19T09:05:30.372" v="42" actId="2696"/>
        <pc:sldMkLst>
          <pc:docMk/>
          <pc:sldMk cId="3809293060" sldId="281"/>
        </pc:sldMkLst>
      </pc:sldChg>
      <pc:sldChg chg="del">
        <pc:chgData name="Jakobína Þórðardóttir" userId="25336d48-7e0d-4c6d-a679-18fc367ff8f2" providerId="ADAL" clId="{1B85ABB0-D8C0-4C5D-8A32-DE18CEA2DCC7}" dt="2025-11-19T09:05:25.115" v="41" actId="2696"/>
        <pc:sldMkLst>
          <pc:docMk/>
          <pc:sldMk cId="158061556" sldId="282"/>
        </pc:sldMkLst>
      </pc:sldChg>
      <pc:sldChg chg="mod modShow">
        <pc:chgData name="Jakobína Þórðardóttir" userId="25336d48-7e0d-4c6d-a679-18fc367ff8f2" providerId="ADAL" clId="{1B85ABB0-D8C0-4C5D-8A32-DE18CEA2DCC7}" dt="2025-11-19T13:12:53.155" v="218" actId="729"/>
        <pc:sldMkLst>
          <pc:docMk/>
          <pc:sldMk cId="1725728225" sldId="283"/>
        </pc:sldMkLst>
      </pc:sldChg>
      <pc:sldChg chg="modSp add mod">
        <pc:chgData name="Jakobína Þórðardóttir" userId="25336d48-7e0d-4c6d-a679-18fc367ff8f2" providerId="ADAL" clId="{1B85ABB0-D8C0-4C5D-8A32-DE18CEA2DCC7}" dt="2025-11-19T13:13:18.974" v="219" actId="20578"/>
        <pc:sldMkLst>
          <pc:docMk/>
          <pc:sldMk cId="3874152647" sldId="284"/>
        </pc:sldMkLst>
        <pc:spChg chg="mod">
          <ac:chgData name="Jakobína Þórðardóttir" userId="25336d48-7e0d-4c6d-a679-18fc367ff8f2" providerId="ADAL" clId="{1B85ABB0-D8C0-4C5D-8A32-DE18CEA2DCC7}" dt="2025-11-19T13:13:18.974" v="219" actId="20578"/>
          <ac:spMkLst>
            <pc:docMk/>
            <pc:sldMk cId="3874152647" sldId="284"/>
            <ac:spMk id="6" creationId="{4D4B6088-F11F-8546-A622-B24475B7DF9C}"/>
          </ac:spMkLst>
        </pc:spChg>
      </pc:sldChg>
      <pc:sldChg chg="modSp add mod">
        <pc:chgData name="Jakobína Þórðardóttir" userId="25336d48-7e0d-4c6d-a679-18fc367ff8f2" providerId="ADAL" clId="{1B85ABB0-D8C0-4C5D-8A32-DE18CEA2DCC7}" dt="2025-11-19T13:17:02.781" v="283" actId="20578"/>
        <pc:sldMkLst>
          <pc:docMk/>
          <pc:sldMk cId="1997212315" sldId="289"/>
        </pc:sldMkLst>
        <pc:spChg chg="mod">
          <ac:chgData name="Jakobína Þórðardóttir" userId="25336d48-7e0d-4c6d-a679-18fc367ff8f2" providerId="ADAL" clId="{1B85ABB0-D8C0-4C5D-8A32-DE18CEA2DCC7}" dt="2025-11-19T13:17:02.781" v="283" actId="20578"/>
          <ac:spMkLst>
            <pc:docMk/>
            <pc:sldMk cId="1997212315" sldId="289"/>
            <ac:spMk id="4" creationId="{00000000-0000-0000-0000-000000000000}"/>
          </ac:spMkLst>
        </pc:spChg>
      </pc:sldChg>
      <pc:sldChg chg="modSp add mod modShow">
        <pc:chgData name="Jakobína Þórðardóttir" userId="25336d48-7e0d-4c6d-a679-18fc367ff8f2" providerId="ADAL" clId="{1B85ABB0-D8C0-4C5D-8A32-DE18CEA2DCC7}" dt="2025-11-19T13:17:45.062" v="285" actId="729"/>
        <pc:sldMkLst>
          <pc:docMk/>
          <pc:sldMk cId="3350171794" sldId="293"/>
        </pc:sldMkLst>
        <pc:spChg chg="mod">
          <ac:chgData name="Jakobína Þórðardóttir" userId="25336d48-7e0d-4c6d-a679-18fc367ff8f2" providerId="ADAL" clId="{1B85ABB0-D8C0-4C5D-8A32-DE18CEA2DCC7}" dt="2025-11-19T09:44:47.485" v="212" actId="20577"/>
          <ac:spMkLst>
            <pc:docMk/>
            <pc:sldMk cId="3350171794" sldId="293"/>
            <ac:spMk id="4" creationId="{00000000-0000-0000-0000-000000000000}"/>
          </ac:spMkLst>
        </pc:spChg>
      </pc:sldChg>
      <pc:sldChg chg="modSp mod">
        <pc:chgData name="Jakobína Þórðardóttir" userId="25336d48-7e0d-4c6d-a679-18fc367ff8f2" providerId="ADAL" clId="{1B85ABB0-D8C0-4C5D-8A32-DE18CEA2DCC7}" dt="2025-11-19T13:19:10.711" v="298" actId="20577"/>
        <pc:sldMkLst>
          <pc:docMk/>
          <pc:sldMk cId="667572276" sldId="295"/>
        </pc:sldMkLst>
        <pc:spChg chg="mod">
          <ac:chgData name="Jakobína Þórðardóttir" userId="25336d48-7e0d-4c6d-a679-18fc367ff8f2" providerId="ADAL" clId="{1B85ABB0-D8C0-4C5D-8A32-DE18CEA2DCC7}" dt="2025-11-19T09:11:01.041" v="51" actId="20577"/>
          <ac:spMkLst>
            <pc:docMk/>
            <pc:sldMk cId="667572276" sldId="295"/>
            <ac:spMk id="5" creationId="{FA38F0A4-9418-2576-269F-0E0118B4EBE3}"/>
          </ac:spMkLst>
        </pc:spChg>
        <pc:spChg chg="mod">
          <ac:chgData name="Jakobína Þórðardóttir" userId="25336d48-7e0d-4c6d-a679-18fc367ff8f2" providerId="ADAL" clId="{1B85ABB0-D8C0-4C5D-8A32-DE18CEA2DCC7}" dt="2025-11-19T13:19:10.711" v="298" actId="20577"/>
          <ac:spMkLst>
            <pc:docMk/>
            <pc:sldMk cId="667572276" sldId="295"/>
            <ac:spMk id="6" creationId="{F4FDB2CA-96FD-AF7E-5EBF-94F410E331CC}"/>
          </ac:spMkLst>
        </pc:spChg>
      </pc:sldChg>
      <pc:sldChg chg="ord">
        <pc:chgData name="Jakobína Þórðardóttir" userId="25336d48-7e0d-4c6d-a679-18fc367ff8f2" providerId="ADAL" clId="{1B85ABB0-D8C0-4C5D-8A32-DE18CEA2DCC7}" dt="2025-11-19T09:16:19.650" v="59"/>
        <pc:sldMkLst>
          <pc:docMk/>
          <pc:sldMk cId="728527201" sldId="311"/>
        </pc:sldMkLst>
      </pc:sldChg>
      <pc:sldChg chg="modSp add mod">
        <pc:chgData name="Jakobína Þórðardóttir" userId="25336d48-7e0d-4c6d-a679-18fc367ff8f2" providerId="ADAL" clId="{1B85ABB0-D8C0-4C5D-8A32-DE18CEA2DCC7}" dt="2025-11-19T13:45:47.054" v="326" actId="20577"/>
        <pc:sldMkLst>
          <pc:docMk/>
          <pc:sldMk cId="1414434625" sldId="312"/>
        </pc:sldMkLst>
        <pc:spChg chg="mod">
          <ac:chgData name="Jakobína Þórðardóttir" userId="25336d48-7e0d-4c6d-a679-18fc367ff8f2" providerId="ADAL" clId="{1B85ABB0-D8C0-4C5D-8A32-DE18CEA2DCC7}" dt="2025-11-19T13:45:47.054" v="326" actId="20577"/>
          <ac:spMkLst>
            <pc:docMk/>
            <pc:sldMk cId="1414434625" sldId="312"/>
            <ac:spMk id="6" creationId="{3031ED41-9FE5-FFB7-8F61-58E61CA38C75}"/>
          </ac:spMkLst>
        </pc:spChg>
        <pc:picChg chg="mod">
          <ac:chgData name="Jakobína Þórðardóttir" userId="25336d48-7e0d-4c6d-a679-18fc367ff8f2" providerId="ADAL" clId="{1B85ABB0-D8C0-4C5D-8A32-DE18CEA2DCC7}" dt="2025-11-19T13:15:32.779" v="281" actId="14100"/>
          <ac:picMkLst>
            <pc:docMk/>
            <pc:sldMk cId="1414434625" sldId="312"/>
            <ac:picMk id="4" creationId="{50C0D814-3983-B21E-4E86-CCAA9EAAEF41}"/>
          </ac:picMkLst>
        </pc:picChg>
      </pc:sldChg>
      <pc:sldChg chg="mod modShow">
        <pc:chgData name="Jakobína Þórðardóttir" userId="25336d48-7e0d-4c6d-a679-18fc367ff8f2" providerId="ADAL" clId="{1B85ABB0-D8C0-4C5D-8A32-DE18CEA2DCC7}" dt="2025-11-19T09:47:38.069" v="214" actId="729"/>
        <pc:sldMkLst>
          <pc:docMk/>
          <pc:sldMk cId="1690872385" sldId="313"/>
        </pc:sldMkLst>
      </pc:sldChg>
      <pc:sldChg chg="modSp mod">
        <pc:chgData name="Jakobína Þórðardóttir" userId="25336d48-7e0d-4c6d-a679-18fc367ff8f2" providerId="ADAL" clId="{1B85ABB0-D8C0-4C5D-8A32-DE18CEA2DCC7}" dt="2025-11-19T09:08:58.406" v="49" actId="790"/>
        <pc:sldMkLst>
          <pc:docMk/>
          <pc:sldMk cId="1381253504" sldId="314"/>
        </pc:sldMkLst>
        <pc:spChg chg="mod">
          <ac:chgData name="Jakobína Þórðardóttir" userId="25336d48-7e0d-4c6d-a679-18fc367ff8f2" providerId="ADAL" clId="{1B85ABB0-D8C0-4C5D-8A32-DE18CEA2DCC7}" dt="2025-11-19T09:08:49.995" v="48" actId="790"/>
          <ac:spMkLst>
            <pc:docMk/>
            <pc:sldMk cId="1381253504" sldId="314"/>
            <ac:spMk id="4" creationId="{F3F0CD8B-C484-1904-E45D-C1AAA8711B99}"/>
          </ac:spMkLst>
        </pc:spChg>
        <pc:spChg chg="mod">
          <ac:chgData name="Jakobína Þórðardóttir" userId="25336d48-7e0d-4c6d-a679-18fc367ff8f2" providerId="ADAL" clId="{1B85ABB0-D8C0-4C5D-8A32-DE18CEA2DCC7}" dt="2025-11-19T09:08:58.406" v="49" actId="790"/>
          <ac:spMkLst>
            <pc:docMk/>
            <pc:sldMk cId="1381253504" sldId="314"/>
            <ac:spMk id="5" creationId="{A1DC01F3-249F-C527-0894-C5E4E3F71A9A}"/>
          </ac:spMkLst>
        </pc:spChg>
      </pc:sldChg>
      <pc:sldChg chg="modSp mod">
        <pc:chgData name="Jakobína Þórðardóttir" userId="25336d48-7e0d-4c6d-a679-18fc367ff8f2" providerId="ADAL" clId="{1B85ABB0-D8C0-4C5D-8A32-DE18CEA2DCC7}" dt="2025-11-19T09:46:40.812" v="213" actId="13926"/>
        <pc:sldMkLst>
          <pc:docMk/>
          <pc:sldMk cId="2212093524" sldId="315"/>
        </pc:sldMkLst>
        <pc:spChg chg="mod">
          <ac:chgData name="Jakobína Þórðardóttir" userId="25336d48-7e0d-4c6d-a679-18fc367ff8f2" providerId="ADAL" clId="{1B85ABB0-D8C0-4C5D-8A32-DE18CEA2DCC7}" dt="2025-11-19T09:46:40.812" v="213" actId="13926"/>
          <ac:spMkLst>
            <pc:docMk/>
            <pc:sldMk cId="2212093524" sldId="315"/>
            <ac:spMk id="5" creationId="{00000000-0000-0000-0000-000000000000}"/>
          </ac:spMkLst>
        </pc:spChg>
      </pc:sldChg>
      <pc:sldChg chg="add">
        <pc:chgData name="Jakobína Þórðardóttir" userId="25336d48-7e0d-4c6d-a679-18fc367ff8f2" providerId="ADAL" clId="{1B85ABB0-D8C0-4C5D-8A32-DE18CEA2DCC7}" dt="2025-11-19T09:14:18.526" v="52"/>
        <pc:sldMkLst>
          <pc:docMk/>
          <pc:sldMk cId="208882376" sldId="321"/>
        </pc:sldMkLst>
      </pc:sldChg>
      <pc:sldChg chg="del">
        <pc:chgData name="Jakobína Þórðardóttir" userId="25336d48-7e0d-4c6d-a679-18fc367ff8f2" providerId="ADAL" clId="{1B85ABB0-D8C0-4C5D-8A32-DE18CEA2DCC7}" dt="2025-11-19T09:18:21.898" v="62" actId="2696"/>
        <pc:sldMkLst>
          <pc:docMk/>
          <pc:sldMk cId="3575654762" sldId="325"/>
        </pc:sldMkLst>
      </pc:sldChg>
      <pc:sldChg chg="add del">
        <pc:chgData name="Jakobína Þórðardóttir" userId="25336d48-7e0d-4c6d-a679-18fc367ff8f2" providerId="ADAL" clId="{1B85ABB0-D8C0-4C5D-8A32-DE18CEA2DCC7}" dt="2025-11-19T09:24:18.172" v="67" actId="2696"/>
        <pc:sldMkLst>
          <pc:docMk/>
          <pc:sldMk cId="595140247" sldId="327"/>
        </pc:sldMkLst>
      </pc:sldChg>
      <pc:sldChg chg="del">
        <pc:chgData name="Jakobína Þórðardóttir" userId="25336d48-7e0d-4c6d-a679-18fc367ff8f2" providerId="ADAL" clId="{1B85ABB0-D8C0-4C5D-8A32-DE18CEA2DCC7}" dt="2025-11-19T09:07:30.836" v="47" actId="2696"/>
        <pc:sldMkLst>
          <pc:docMk/>
          <pc:sldMk cId="2627030666" sldId="328"/>
        </pc:sldMkLst>
      </pc:sldChg>
      <pc:sldChg chg="del">
        <pc:chgData name="Jakobína Þórðardóttir" userId="25336d48-7e0d-4c6d-a679-18fc367ff8f2" providerId="ADAL" clId="{1B85ABB0-D8C0-4C5D-8A32-DE18CEA2DCC7}" dt="2025-11-19T09:07:21.904" v="45" actId="2696"/>
        <pc:sldMkLst>
          <pc:docMk/>
          <pc:sldMk cId="1204657146" sldId="329"/>
        </pc:sldMkLst>
      </pc:sldChg>
      <pc:sldChg chg="del">
        <pc:chgData name="Jakobína Þórðardóttir" userId="25336d48-7e0d-4c6d-a679-18fc367ff8f2" providerId="ADAL" clId="{1B85ABB0-D8C0-4C5D-8A32-DE18CEA2DCC7}" dt="2025-11-19T09:07:27.197" v="46" actId="2696"/>
        <pc:sldMkLst>
          <pc:docMk/>
          <pc:sldMk cId="3989018929" sldId="331"/>
        </pc:sldMkLst>
      </pc:sldChg>
      <pc:sldChg chg="del">
        <pc:chgData name="Jakobína Þórðardóttir" userId="25336d48-7e0d-4c6d-a679-18fc367ff8f2" providerId="ADAL" clId="{1B85ABB0-D8C0-4C5D-8A32-DE18CEA2DCC7}" dt="2025-11-19T09:21:16.661" v="63" actId="2696"/>
        <pc:sldMkLst>
          <pc:docMk/>
          <pc:sldMk cId="1543668507" sldId="332"/>
        </pc:sldMkLst>
      </pc:sldChg>
      <pc:sldChg chg="add mod modShow">
        <pc:chgData name="Jakobína Þórðardóttir" userId="25336d48-7e0d-4c6d-a679-18fc367ff8f2" providerId="ADAL" clId="{1B85ABB0-D8C0-4C5D-8A32-DE18CEA2DCC7}" dt="2025-11-19T09:35:41.677" v="109" actId="729"/>
        <pc:sldMkLst>
          <pc:docMk/>
          <pc:sldMk cId="2448742528" sldId="333"/>
        </pc:sldMkLst>
      </pc:sldChg>
      <pc:sldChg chg="modSp add mod">
        <pc:chgData name="Jakobína Þórðardóttir" userId="25336d48-7e0d-4c6d-a679-18fc367ff8f2" providerId="ADAL" clId="{1B85ABB0-D8C0-4C5D-8A32-DE18CEA2DCC7}" dt="2025-11-19T09:40:37.281" v="127" actId="20577"/>
        <pc:sldMkLst>
          <pc:docMk/>
          <pc:sldMk cId="216555364" sldId="334"/>
        </pc:sldMkLst>
        <pc:spChg chg="mod">
          <ac:chgData name="Jakobína Þórðardóttir" userId="25336d48-7e0d-4c6d-a679-18fc367ff8f2" providerId="ADAL" clId="{1B85ABB0-D8C0-4C5D-8A32-DE18CEA2DCC7}" dt="2025-11-19T09:40:37.281" v="127" actId="20577"/>
          <ac:spMkLst>
            <pc:docMk/>
            <pc:sldMk cId="216555364" sldId="334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1C0E28-0537-AB8A-735A-0EC7840DA1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11" cy="4982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s-IS"/>
              <a:t>Sameyki stéttarfélag í almannaþjónustu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7C34F-C349-7766-DD08-3846D0965F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7165" y="1"/>
            <a:ext cx="2944211" cy="4982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2E08E-3DD2-4539-8A2E-D7CF2F2F7004}" type="datetime1">
              <a:rPr lang="is-IS" smtClean="0"/>
              <a:t>19.11.2025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BCFFB-E6DC-D5FF-FE89-53BF9709A3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6764"/>
            <a:ext cx="2944211" cy="4982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s-IS"/>
              <a:t>Jóhanna Þórdórsdóttir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92F2B-E295-3E9D-FDDF-EA58748FE4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7165" y="9426764"/>
            <a:ext cx="2944211" cy="4982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FE0D2-E353-4EEA-A509-E831836C3931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5674272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3596" cy="497976"/>
          </a:xfrm>
          <a:prstGeom prst="rect">
            <a:avLst/>
          </a:prstGeom>
        </p:spPr>
        <p:txBody>
          <a:bodyPr vert="horz" lIns="94236" tIns="47119" rIns="94236" bIns="47119" rtlCol="0"/>
          <a:lstStyle>
            <a:lvl1pPr algn="l">
              <a:defRPr sz="1200"/>
            </a:lvl1pPr>
          </a:lstStyle>
          <a:p>
            <a:r>
              <a:rPr lang="en-US"/>
              <a:t>Sameyki stéttarfélag í almannaþjónustu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6" y="2"/>
            <a:ext cx="2943596" cy="497976"/>
          </a:xfrm>
          <a:prstGeom prst="rect">
            <a:avLst/>
          </a:prstGeom>
        </p:spPr>
        <p:txBody>
          <a:bodyPr vert="horz" lIns="94236" tIns="47119" rIns="94236" bIns="47119" rtlCol="0"/>
          <a:lstStyle>
            <a:lvl1pPr algn="r">
              <a:defRPr sz="1200"/>
            </a:lvl1pPr>
          </a:lstStyle>
          <a:p>
            <a:fld id="{2EB95D3D-B582-4180-B7D2-148DB2EB58B0}" type="datetime1">
              <a:rPr lang="is-IS" smtClean="0"/>
              <a:t>19.11.2025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36" tIns="47119" rIns="94236" bIns="471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9"/>
          </a:xfrm>
          <a:prstGeom prst="rect">
            <a:avLst/>
          </a:prstGeom>
        </p:spPr>
        <p:txBody>
          <a:bodyPr vert="horz" lIns="94236" tIns="47119" rIns="94236" bIns="471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6"/>
            <a:ext cx="2943596" cy="497975"/>
          </a:xfrm>
          <a:prstGeom prst="rect">
            <a:avLst/>
          </a:prstGeom>
        </p:spPr>
        <p:txBody>
          <a:bodyPr vert="horz" lIns="94236" tIns="47119" rIns="94236" bIns="47119" rtlCol="0" anchor="b"/>
          <a:lstStyle>
            <a:lvl1pPr algn="l">
              <a:defRPr sz="1200"/>
            </a:lvl1pPr>
          </a:lstStyle>
          <a:p>
            <a:r>
              <a:rPr lang="en-US"/>
              <a:t>Jóhanna Þórdórsdóttir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6" y="9427076"/>
            <a:ext cx="2943596" cy="497975"/>
          </a:xfrm>
          <a:prstGeom prst="rect">
            <a:avLst/>
          </a:prstGeom>
        </p:spPr>
        <p:txBody>
          <a:bodyPr vert="horz" lIns="94236" tIns="47119" rIns="94236" bIns="47119" rtlCol="0" anchor="b"/>
          <a:lstStyle>
            <a:lvl1pPr algn="r">
              <a:defRPr sz="1200"/>
            </a:lvl1pPr>
          </a:lstStyle>
          <a:p>
            <a:fld id="{2F59F196-DC6E-9141-808F-6B40ACF3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577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rk.is/is/um-virk/mannaudur/stjorn-og-stofnadilar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rpa.is/" TargetMode="External"/><Relationship Id="rId3" Type="http://schemas.openxmlformats.org/officeDocument/2006/relationships/hyperlink" Target="https://betrisamgongur.is/" TargetMode="External"/><Relationship Id="rId7" Type="http://schemas.openxmlformats.org/officeDocument/2006/relationships/hyperlink" Target="https://www.shs.i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or.is/" TargetMode="External"/><Relationship Id="rId5" Type="http://schemas.openxmlformats.org/officeDocument/2006/relationships/hyperlink" Target="https://felagsbustadir.is/" TargetMode="External"/><Relationship Id="rId4" Type="http://schemas.openxmlformats.org/officeDocument/2006/relationships/hyperlink" Target="https://faxafloahafnir.is/" TargetMode="External"/><Relationship Id="rId9" Type="http://schemas.openxmlformats.org/officeDocument/2006/relationships/hyperlink" Target="https://www.straeto.is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B4E72-A9F3-B509-718E-F70D86E748A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EF889DB-43A8-47FF-A5C5-1FC5B9AADFE9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0136D-0F49-3460-672C-F94E1A39A7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AA50637-02DE-41F4-E6A1-71E69AC049A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339890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33425"/>
            <a:ext cx="5957887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="1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Aðalfundur</a:t>
            </a:r>
            <a:r>
              <a:rPr lang="is-IS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er haldinn skv. lögum fyrir lok mars. Þar er farið yfir reikninga félagsins, skýrslu stjórnar, ákvörðun um félagsgjald, </a:t>
            </a:r>
            <a:r>
              <a:rPr lang="is-IS" dirty="0">
                <a:solidFill>
                  <a:srgbClr val="505050"/>
                </a:solidFill>
              </a:rPr>
              <a:t>tillögur til lagabreytinga og breytinga á reglum sjóða. Kosið í kjörstjórn stjórn orlofssjóðs, vinnudeilusjóðs, starfsmenntunarsjóðs og styrktar- og sjúkrasjóðs skv. reglum þeirra</a:t>
            </a:r>
            <a:br>
              <a:rPr lang="is-IS" dirty="0"/>
            </a:br>
            <a:endParaRPr lang="is-IS" dirty="0">
              <a:solidFill>
                <a:srgbClr val="333333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s-IS" b="1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Stjórn félagsins</a:t>
            </a:r>
            <a:r>
              <a:rPr lang="is-IS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15 aðilar, formaður og fjórtán meðstjórnendur, er skulu kosnir úr hópi fullgildra félagsmanna til þriggja ára í senn. </a:t>
            </a:r>
          </a:p>
          <a:p>
            <a:r>
              <a:rPr lang="is-IS" dirty="0">
                <a:solidFill>
                  <a:srgbClr val="333333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Stjórn félagsins fer með æðsta vald í málefnum þess á milli aðalfunda. Útskiptireglan formaður 12 ár, aðrir 9 ár. </a:t>
            </a:r>
            <a:endParaRPr lang="en-GB" dirty="0"/>
          </a:p>
          <a:p>
            <a:endParaRPr lang="is-I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s-IS" b="1" dirty="0">
                <a:ea typeface="Calibri" panose="020F0502020204030204" pitchFamily="34" charset="0"/>
                <a:cs typeface="Times New Roman" panose="02020603050405020304" pitchFamily="18" charset="0"/>
              </a:rPr>
              <a:t>Trúnaðarmenn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Sameykis eru um 300 talsins og mynda þeir þétt tengslanet um land allt. </a:t>
            </a:r>
            <a:endParaRPr lang="is-IS" dirty="0"/>
          </a:p>
          <a:p>
            <a:endParaRPr lang="is-I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s-I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NSO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dirty="0" err="1">
                <a:ea typeface="Calibri" panose="020F0502020204030204" pitchFamily="34" charset="0"/>
                <a:cs typeface="Times New Roman" panose="02020603050405020304" pitchFamily="18" charset="0"/>
              </a:rPr>
              <a:t>Nordic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dirty="0" err="1">
                <a:ea typeface="Calibri" panose="020F0502020204030204" pitchFamily="34" charset="0"/>
                <a:cs typeface="Times New Roman" panose="02020603050405020304" pitchFamily="18" charset="0"/>
              </a:rPr>
              <a:t>Statstjenestemenns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dirty="0" err="1">
                <a:ea typeface="Calibri" panose="020F0502020204030204" pitchFamily="34" charset="0"/>
                <a:cs typeface="Times New Roman" panose="02020603050405020304" pitchFamily="18" charset="0"/>
              </a:rPr>
              <a:t>Organisation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- ríkið</a:t>
            </a:r>
          </a:p>
          <a:p>
            <a:r>
              <a:rPr lang="is-I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NTR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dirty="0" err="1">
                <a:ea typeface="Calibri" panose="020F0502020204030204" pitchFamily="34" charset="0"/>
                <a:cs typeface="Times New Roman" panose="02020603050405020304" pitchFamily="18" charset="0"/>
              </a:rPr>
              <a:t>Nordisk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s-IS" dirty="0" err="1">
                <a:ea typeface="Calibri" panose="020F0502020204030204" pitchFamily="34" charset="0"/>
                <a:cs typeface="Times New Roman" panose="02020603050405020304" pitchFamily="18" charset="0"/>
              </a:rPr>
              <a:t>Tjenestemannsråd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 - sveitarfélög</a:t>
            </a:r>
          </a:p>
          <a:p>
            <a:endParaRPr lang="is-I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European Federation of Public Service Unions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Sameinar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stéttarfélög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víðsvegar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Evrópu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Hafa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áhrif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stefnu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ákvarðanir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vinnuveitenda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stjórnvalda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evrópskra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stofnana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hafa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áhrif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starfsmenn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opinberra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starfsmanna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fjölskyldur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þeirra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samfélög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fulltrúi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milljóna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opinberra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starfsmanna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Evrópu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Evrópusvæði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alþjóðlega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sambands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opinberra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starfsmanna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PSI, og 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einnig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aðili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Evrópska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verkalýðssambandinu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ETUC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service international</a:t>
            </a:r>
          </a:p>
          <a:p>
            <a:pPr rtl="0"/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Berst fyrir jöfnum aðgangi að góðri og faglegri opinberri þjónustu - og fyrir réttindum launafólks sem veitir hana.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5F8D2-2020-169D-6D74-F92CF4DF38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9A92978-C7B8-46E1-81DD-0B87ABCBE836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6F2A3-445D-19B3-E1FC-50E651F107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90B69F8-11E0-1220-24DD-2C6D86B0315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2243765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733425"/>
            <a:ext cx="5954712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8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95D3D-B582-4180-B7D2-148DB2EB58B0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4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33425"/>
            <a:ext cx="5957887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674">
              <a:defRPr/>
            </a:pPr>
            <a:r>
              <a:rPr lang="is-IS" sz="1100" b="1" dirty="0">
                <a:solidFill>
                  <a:srgbClr val="505050"/>
                </a:solidFill>
                <a:latin typeface="+mn-lt"/>
              </a:rPr>
              <a:t>Lög Sameykis:</a:t>
            </a:r>
          </a:p>
          <a:p>
            <a:pPr algn="l"/>
            <a:r>
              <a:rPr lang="is-IS" sz="1100" b="1" dirty="0">
                <a:solidFill>
                  <a:srgbClr val="505050"/>
                </a:solidFill>
                <a:latin typeface="+mn-lt"/>
              </a:rPr>
              <a:t>25. gr.</a:t>
            </a:r>
            <a:r>
              <a:rPr lang="is-IS" sz="1100" dirty="0">
                <a:solidFill>
                  <a:srgbClr val="505050"/>
                </a:solidFill>
                <a:latin typeface="+mn-lt"/>
              </a:rPr>
              <a:t> - Trúnaðarmenn mynda ásamt stjórn Trúnaðarmannaráð. </a:t>
            </a:r>
          </a:p>
          <a:p>
            <a:pPr algn="l"/>
            <a:r>
              <a:rPr lang="is-IS" sz="1100" dirty="0">
                <a:solidFill>
                  <a:srgbClr val="505050"/>
                </a:solidFill>
                <a:latin typeface="+mn-lt"/>
              </a:rPr>
              <a:t>Hlutverk þess er að fjalla um þau málefni á fundum sínum sem snerta vinnu og aðstöðu trúnaðarmanna í störfum sínum ásamt fræðslu um þau þjóðfélagsmál sem hæst ber hverju sinni og að gagni koma í störfum trúnaðarmanna. Einnig er það hlutverk Trúnaðarmannaráðs að fjalla um kjara- og réttindamál félagsfólks, sérstaklega þegar gera á almenna kjarasamninga. Miða skal við að fundir Trúnaðarmannaráðs séu haldnir að jafnaði í hverjum mánuði utan orlofstíma. Formaður félagsins er jafnframt formaður Trúnaðarmannaráðs.</a:t>
            </a:r>
            <a:br>
              <a:rPr lang="is-IS" sz="1100" dirty="0">
                <a:solidFill>
                  <a:srgbClr val="505050"/>
                </a:solidFill>
                <a:latin typeface="+mn-lt"/>
              </a:rPr>
            </a:br>
            <a:endParaRPr lang="is-IS" sz="1100" dirty="0">
              <a:solidFill>
                <a:srgbClr val="505050"/>
              </a:solidFill>
              <a:latin typeface="+mn-lt"/>
            </a:endParaRPr>
          </a:p>
          <a:p>
            <a:pPr defTabSz="914674">
              <a:defRPr/>
            </a:pPr>
            <a:r>
              <a:rPr lang="is-IS" sz="1100" b="1" dirty="0">
                <a:solidFill>
                  <a:srgbClr val="505050"/>
                </a:solidFill>
                <a:latin typeface="+mn-lt"/>
              </a:rPr>
              <a:t>26. gr.</a:t>
            </a:r>
            <a:r>
              <a:rPr lang="is-IS" sz="1100" dirty="0">
                <a:solidFill>
                  <a:srgbClr val="505050"/>
                </a:solidFill>
                <a:latin typeface="+mn-lt"/>
              </a:rPr>
              <a:t> - Trúnaðarmannaráð skal vinna að stefnumótun fyrir félagið í samráði við stjórn og annast undirbúning fyrir aðalfund félagsins, þar á meðal að kjósa uppstillingarnefnd og laganefnd þegar það á við. Á fundum Trúnaðarmannaráðs skal m.a. gerð grein fyrir fjárhagsstöðu sjóða félagsins og lögð fram skýrsla yfir starfsemina einu sinni á ári. Trúnaðarmannaráð skal ákveða hvaða fastanefndir skulu starfa, setja þeim reglur og kjósa í þær. Trúnaðarmannaráð getur einnig stofnað aðrar nefndir eða vinnuhópa innan félagsins í kringum sérstök verkefni. Trúnaðarmannaráð skal fjalla um kjara- og réttindamál og annast undirbúning kjarasamninga.</a:t>
            </a:r>
          </a:p>
          <a:p>
            <a:endParaRPr lang="is-I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DB91C-D58D-FA5E-9B07-CED727C79B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3BEAC0-3698-4286-BF5B-04F276D09E37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5934-DF09-7C66-F716-E44D83655D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E1BA41A-4CAD-5906-4E70-9A465820F4E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632659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19395-721D-D4A5-7465-A0A90DB03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CA5529D9-FAD8-52E7-E965-05A0DB126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617BED15-0A0E-6A60-BBEF-53DB98073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1460">
              <a:defRPr/>
            </a:pPr>
            <a:r>
              <a:rPr lang="is-IS">
                <a:latin typeface="Arial"/>
                <a:cs typeface="Calibri"/>
              </a:rPr>
              <a:t>67 innanlands- 2 erlendis</a:t>
            </a:r>
            <a:endParaRPr lang="is-IS">
              <a:latin typeface="Arial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4B99B7C1-BE61-8C9F-4382-471F4C7BB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B7B2F-0887-F0E0-FADF-049268B5257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635D0A0-DF0E-4E38-BD15-B80663C8C2B6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A94B4-6090-F2AD-F557-A89A8BD013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E5D1AF8-9222-FA45-3720-BD65AA640FD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762925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CD239-157B-E7AA-ADCF-8686D178203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76C5C2-585B-4B39-8C4A-55EB66E48AF2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E1BD0-5646-685B-9439-469487D815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67C3BF9-6A4C-2B6C-9C67-A4B18CE6D3C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2863476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D31D7-213E-708A-8A18-646CE0E8EB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AB1FB0-4870-45A0-A639-6C359AE4D06D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532E7-4BA2-0F7F-CA84-04381F7174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611DF57-D82F-AF59-B428-98A740544B8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1099380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95D3D-B582-4180-B7D2-148DB2EB58B0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89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VIRK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eflir starfsgetu einstaklinga með </a:t>
            </a:r>
            <a:r>
              <a:rPr lang="is-I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heilsubrest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 stefna að aukinni þátttöku og virkni á vinnumarkaði. Þrír Virk ráðgjafar sem starfa hér í BSRB  húsinu á þriðju hæð.</a:t>
            </a:r>
          </a:p>
          <a:p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 kjarasamningum í febrúar 2008 sömdu Alþýðusamband Íslands og Samtök atvinnulífsins um nýtt fyrirkomulag starfsendurhæfingar á Íslandi. Í framhaldinu var sjálfseignarstofnunin VIRK Starfsendurhæfingarsjóður stofnuð þann 19. maí og hóf starfsemi sína í ágúst 2008.</a:t>
            </a:r>
          </a:p>
          <a:p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 byrjun árs 2009 komu síðan opinberir atvinnurekendur og stéttarfélög opinberra starfsmanna að VIRK sem </a:t>
            </a:r>
            <a:r>
              <a:rPr lang="is-I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stofnaðilar.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VIRK varð þar með fyrsta stofnunin sem allir helstu aðilar vinnumarkaðarins stóðu saman að.</a:t>
            </a:r>
          </a:p>
          <a:p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Árið 2023 voru 2304 nýir einstaklingar í þjónustu og sama ár voru 1604 útskrifaðir frá VIRK</a:t>
            </a:r>
          </a:p>
          <a:p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Árið 2010 voru 1155 nýir einstaklingar í þjónustu og sama ár voru 346 útskrifaðir</a:t>
            </a:r>
            <a:endParaRPr lang="is-IS" sz="1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95D3D-B582-4180-B7D2-148DB2EB58B0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84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85E49-C424-B339-7DDF-DC106BEDCB2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61F8533-493F-4DB8-8EAF-33FFF9DF6BE1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044B-66B7-4192-3DDF-A630DBAD39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1BD5A22-71AC-047B-3D5B-C3A08F84ABC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286347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82638"/>
            <a:ext cx="6359525" cy="3578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8D88E-5798-0556-938C-24970DB239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23C5C0C-97FA-456D-87A0-500C06303D15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D9798-9549-B84C-16E6-5FB0CF5120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38026CE-0250-0EC5-277F-90150BA41F9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891709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AB1CD-66FB-612B-5AE6-D62D04C284F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FFF574-95C4-49FA-BBE4-0C7BB55EBABA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953A1-65B0-DE2B-B34E-58E2C2223E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7B1D53F-43AB-E2C8-B85B-A8D701A3B3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1099380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95D3D-B582-4180-B7D2-148DB2EB58B0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0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EB95D3D-B582-4180-B7D2-148DB2EB58B0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1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767C8-BE16-C2FC-F5D7-C78ACA5618A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832EDD9-A8AA-4D5C-A93B-ACE440F718E7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0AB21-C2F4-BFB5-7DFD-B3BC5BCEFA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3A827A2-79F4-AD64-DB9B-7F8D8D5771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228072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68016-1992-DD73-DB27-C06E375D74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9DF79BE-5AC0-4701-B47E-A1546F42C071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3D255-3782-C922-94DE-F3D0F05B35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40B7E7D-5649-DCD8-4B1B-950E6C279E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2119487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E6B4A-4B04-8EF7-A9E6-3DC11D5C33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86E425-1A6D-483B-B11C-99DFC895D7E6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B1DC2-5F30-041E-C20D-BA5D1995FE5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1515BF38-672F-CD3E-53AD-B7DA854FD6D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16565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82638"/>
            <a:ext cx="6359525" cy="3578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Sameyki hvílir á styrkum stoðum, stofnað 26. janúar 2019 </a:t>
            </a:r>
          </a:p>
          <a:p>
            <a:r>
              <a:rPr lang="is-IS" dirty="0"/>
              <a:t>Sameining Starfsmannafélags Reykjavíkurborgar stofnað 1926 og </a:t>
            </a:r>
            <a:r>
              <a:rPr lang="is-IS" dirty="0" err="1"/>
              <a:t>SFR</a:t>
            </a:r>
            <a:r>
              <a:rPr lang="is-IS" dirty="0"/>
              <a:t> stéttarfélags í almannaþjónustu stofnað 1939.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75BE3-A000-9C67-5232-2AC9B9BD54E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A555D7-766E-4E25-AA88-A77183BC7B00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45C4A-7933-AD2B-DABA-6AA040E66D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1FCB96E-6D18-2DD6-FD55-9A43D5BE52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146191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s-IS" dirty="0"/>
              <a:t>Tölur úr síðustu ársskýrslu</a:t>
            </a:r>
          </a:p>
          <a:p>
            <a:pPr marL="177742" indent="-177742">
              <a:buFont typeface="Arial" panose="020B0604020202020204" pitchFamily="34" charset="0"/>
              <a:buChar char="•"/>
            </a:pPr>
            <a:r>
              <a:rPr lang="is-IS" dirty="0">
                <a:ea typeface="Calibri"/>
                <a:cs typeface="Calibri"/>
              </a:rPr>
              <a:t>Félagsfólk er orðið 14.000 talsins + Lífeyrisdeild 2.200</a:t>
            </a:r>
            <a:endParaRPr lang="is-IS" dirty="0"/>
          </a:p>
          <a:p>
            <a:pPr marL="177742" indent="-177742">
              <a:buFont typeface="Arial" panose="020B0604020202020204" pitchFamily="34" charset="0"/>
              <a:buChar char="•"/>
            </a:pPr>
            <a:r>
              <a:rPr lang="is-IS" dirty="0"/>
              <a:t>Kynsegin – nokkrir skráðir </a:t>
            </a:r>
            <a:endParaRPr lang="en-GB" b="1" dirty="0">
              <a:ea typeface="Calibri"/>
              <a:cs typeface="Calibri"/>
            </a:endParaRPr>
          </a:p>
          <a:p>
            <a:pPr marL="177742" indent="-177742">
              <a:buFont typeface="Arial" panose="020B0604020202020204" pitchFamily="34" charset="0"/>
              <a:buChar char="•"/>
            </a:pPr>
            <a:r>
              <a:rPr lang="is-IS" dirty="0"/>
              <a:t>Fjölmennasti aldurshópurinn er félagsfólk yngra en 30 ára eða 35% og félagsfólk yngra en 50 ára eru tæplega 75% af heildinni. </a:t>
            </a:r>
            <a:endParaRPr lang="en-GB" b="1" dirty="0"/>
          </a:p>
          <a:p>
            <a:pPr marL="177742" indent="-177742">
              <a:buFont typeface="Arial" panose="020B0604020202020204" pitchFamily="34" charset="0"/>
              <a:buChar char="•"/>
            </a:pPr>
            <a:r>
              <a:rPr lang="is-IS" dirty="0"/>
              <a:t>Aldurshópurinn 50 til 59 ára mælist um 13% og eldri en 60 ára 12%. </a:t>
            </a:r>
          </a:p>
          <a:p>
            <a:pPr marL="177742" indent="-177742">
              <a:buFont typeface="Arial" panose="020B0604020202020204" pitchFamily="34" charset="0"/>
              <a:buChar char="•"/>
            </a:pPr>
            <a:endParaRPr lang="is-IS" b="1" dirty="0"/>
          </a:p>
          <a:p>
            <a:pPr marL="177742" indent="-177742" defTabSz="947958">
              <a:buFont typeface="Arial" panose="020B0604020202020204" pitchFamily="34" charset="0"/>
              <a:buChar char="•"/>
              <a:defRPr/>
            </a:pPr>
            <a:r>
              <a:rPr lang="en-GB" b="1" dirty="0"/>
              <a:t>Minna á </a:t>
            </a:r>
            <a:r>
              <a:rPr lang="en-GB" b="1" dirty="0" err="1"/>
              <a:t>að</a:t>
            </a:r>
            <a:r>
              <a:rPr lang="en-GB" b="1" dirty="0"/>
              <a:t> </a:t>
            </a:r>
            <a:r>
              <a:rPr lang="en-GB" b="1" dirty="0" err="1"/>
              <a:t>ef</a:t>
            </a:r>
            <a:r>
              <a:rPr lang="en-GB" b="1" dirty="0"/>
              <a:t> </a:t>
            </a:r>
            <a:r>
              <a:rPr lang="en-GB" b="1" dirty="0" err="1"/>
              <a:t>félagsmaður</a:t>
            </a:r>
            <a:r>
              <a:rPr lang="en-GB" b="1" dirty="0"/>
              <a:t> </a:t>
            </a:r>
            <a:r>
              <a:rPr lang="en-GB" b="1" dirty="0" err="1"/>
              <a:t>vill</a:t>
            </a:r>
            <a:r>
              <a:rPr lang="en-GB" b="1" dirty="0"/>
              <a:t> vera í Lífeyrisdeild, </a:t>
            </a:r>
            <a:r>
              <a:rPr lang="en-GB" b="1" dirty="0" err="1"/>
              <a:t>þá</a:t>
            </a:r>
            <a:r>
              <a:rPr lang="en-GB" b="1" dirty="0"/>
              <a:t> </a:t>
            </a:r>
            <a:r>
              <a:rPr lang="en-GB" b="1" dirty="0" err="1"/>
              <a:t>þarf</a:t>
            </a:r>
            <a:r>
              <a:rPr lang="en-GB" b="1" dirty="0"/>
              <a:t> </a:t>
            </a:r>
            <a:r>
              <a:rPr lang="en-GB" b="1" dirty="0" err="1"/>
              <a:t>að</a:t>
            </a:r>
            <a:r>
              <a:rPr lang="en-GB" b="1" dirty="0"/>
              <a:t> </a:t>
            </a:r>
            <a:r>
              <a:rPr lang="en-GB" b="1" dirty="0" err="1"/>
              <a:t>skrá</a:t>
            </a:r>
            <a:r>
              <a:rPr lang="en-GB" b="1" dirty="0"/>
              <a:t> sig </a:t>
            </a:r>
            <a:r>
              <a:rPr lang="en-GB" b="1" dirty="0" err="1"/>
              <a:t>sérstaklega</a:t>
            </a:r>
            <a:r>
              <a:rPr lang="en-GB" b="1" dirty="0"/>
              <a:t> í </a:t>
            </a:r>
            <a:r>
              <a:rPr lang="en-GB" b="1" dirty="0" err="1"/>
              <a:t>hana</a:t>
            </a:r>
            <a:r>
              <a:rPr lang="en-GB" b="1" dirty="0"/>
              <a:t> </a:t>
            </a:r>
            <a:r>
              <a:rPr lang="en-GB" b="1" dirty="0" err="1"/>
              <a:t>eftir</a:t>
            </a:r>
            <a:r>
              <a:rPr lang="en-GB" b="1" dirty="0"/>
              <a:t> </a:t>
            </a:r>
            <a:r>
              <a:rPr lang="en-GB" b="1" dirty="0" err="1"/>
              <a:t>starfslok</a:t>
            </a:r>
            <a:r>
              <a:rPr lang="en-GB" b="1" dirty="0"/>
              <a:t>.</a:t>
            </a:r>
          </a:p>
          <a:p>
            <a:pPr marL="177742" indent="-177742">
              <a:buFont typeface="Arial" panose="020B0604020202020204" pitchFamily="34" charset="0"/>
              <a:buChar char="•"/>
            </a:pPr>
            <a:endParaRPr lang="is-I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C1BC5-1AF2-648F-843F-C51A3BDC000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6457134-E9C2-4E0E-904B-B0124BB0A3DC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E49E3-7971-AB1A-0153-FE09CEE480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97A5598-D2C7-E719-917F-B2468A8E70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3615717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Þvert yfir eru störf Sameykisfélaga fjölbreytt og krefjast ólíkrar menntunar, getu og hæfni. </a:t>
            </a:r>
          </a:p>
          <a:p>
            <a:r>
              <a:rPr lang="is-IS" dirty="0"/>
              <a:t>Liðlega </a:t>
            </a:r>
            <a:r>
              <a:rPr lang="is-IS" b="1" dirty="0"/>
              <a:t>7,6%</a:t>
            </a:r>
            <a:r>
              <a:rPr lang="is-IS" dirty="0"/>
              <a:t> félagsfólks starfa við þjónustu við aldraða sem og þjónustu við fatlað fólk í formi búsetu og dagþjónustu. </a:t>
            </a:r>
          </a:p>
          <a:p>
            <a:r>
              <a:rPr lang="is-IS" dirty="0"/>
              <a:t>Stærstu vinnustaðirnir eru </a:t>
            </a:r>
            <a:r>
              <a:rPr lang="is-IS" b="1" dirty="0"/>
              <a:t>Klettabær, Ás styrktarfélag og Hrafnistuheimilin</a:t>
            </a:r>
            <a:r>
              <a:rPr lang="is-IS" dirty="0"/>
              <a:t>. </a:t>
            </a:r>
          </a:p>
          <a:p>
            <a:r>
              <a:rPr lang="is-IS" dirty="0"/>
              <a:t>Við þjónustustarfsemi tengda flugi og almenningssamgöngum </a:t>
            </a:r>
            <a:r>
              <a:rPr lang="is-IS" b="1" dirty="0"/>
              <a:t>starfa 5%</a:t>
            </a:r>
            <a:br>
              <a:rPr lang="is-IS" b="1" dirty="0"/>
            </a:br>
            <a:r>
              <a:rPr lang="is-IS" b="1" dirty="0"/>
              <a:t>Isavia ohf. 2,0% - Fríhöfnin 1,1% - Strætó </a:t>
            </a:r>
            <a:r>
              <a:rPr lang="is-IS" b="1" dirty="0" err="1"/>
              <a:t>bs</a:t>
            </a:r>
            <a:r>
              <a:rPr lang="is-IS" b="1" dirty="0"/>
              <a:t>. 1,8%</a:t>
            </a:r>
            <a:endParaRPr lang="is-IS" dirty="0"/>
          </a:p>
          <a:p>
            <a:endParaRPr lang="is-IS" dirty="0"/>
          </a:p>
          <a:p>
            <a:r>
              <a:rPr lang="is-IS" dirty="0" err="1"/>
              <a:t>SFV</a:t>
            </a:r>
            <a:r>
              <a:rPr lang="is-IS" dirty="0"/>
              <a:t> – samtök fyrirtækja í velferðarþjónustu: </a:t>
            </a:r>
            <a:br>
              <a:rPr lang="is-IS" dirty="0"/>
            </a:br>
            <a:r>
              <a:rPr lang="is-IS" dirty="0" err="1"/>
              <a:t>Alzheimersamtökunum</a:t>
            </a:r>
            <a:r>
              <a:rPr lang="is-IS" dirty="0"/>
              <a:t>, Andrastöðum - Embla </a:t>
            </a:r>
            <a:r>
              <a:rPr lang="is-IS" dirty="0" err="1"/>
              <a:t>ses</a:t>
            </a:r>
            <a:r>
              <a:rPr lang="is-IS" dirty="0"/>
              <a:t>., Eir, Skjól og Hömrum, Grundarheimilunum (Ás, Grund, Mörk), Heilsustofnun </a:t>
            </a:r>
            <a:r>
              <a:rPr lang="is-IS" dirty="0" err="1"/>
              <a:t>NLFÍ</a:t>
            </a:r>
            <a:r>
              <a:rPr lang="is-IS" dirty="0"/>
              <a:t>, Hlíðabæ/Múlabæ, Hrafnistu, Kjarki endurhæfingu, MS setrinu, Reykjalundi endurhæfingu, SÁÁ, Sóltúni (Öldungi) og Sólvangi (Sóltún öldrunarþjónusta) og Vigdísarholti (Sunnuhlíð, Seltjörn, Skjólgarður).</a:t>
            </a:r>
          </a:p>
          <a:p>
            <a:endParaRPr lang="is-IS" dirty="0"/>
          </a:p>
          <a:p>
            <a:r>
              <a:rPr lang="is-IS" dirty="0"/>
              <a:t>Sjálfseignastofnanir:</a:t>
            </a:r>
          </a:p>
          <a:p>
            <a:r>
              <a:rPr lang="is-IS" dirty="0"/>
              <a:t>Búnaðarsambönd, Bændasamtök Íslands, Dansmenn, Fjölmenningarsetu, Fjölmennt, Kirkjugarðar Reykjavíkurprófastsdæmis, Listaháskóli Íslands, </a:t>
            </a:r>
            <a:r>
              <a:rPr lang="is-IS" dirty="0" err="1"/>
              <a:t>LSR</a:t>
            </a:r>
            <a:r>
              <a:rPr lang="is-IS" dirty="0"/>
              <a:t>, MS Setrið, Norræna húsið, Reykjalundur, SÁÁ, Staðlaráð Íslands, Styrktarfélag lamaðra og fatlaðra, Tækniskólinn, 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B2EF4-2BCA-648B-C0DB-36E46B0BDB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26B10B0-D509-4009-B5DD-6CA01583B262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2088B-FD8E-555D-5F1D-2F285A83F5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F061B14-39F1-24E3-8397-298C4A637E2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3517252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33425"/>
            <a:ext cx="5957887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noProof="1"/>
              <a:t>Sviðin hjá Reykjavíkurborg eru:</a:t>
            </a:r>
          </a:p>
          <a:p>
            <a:r>
              <a:rPr lang="is-IS" noProof="1"/>
              <a:t>Fjármála og áhættustýringarsvið, Mannauðs og starfsumhverfissvið, Menningar- og íþróttasvið, Skóla- og frístundasvið, Umhverfis og skipulagssvið, Velferðarsvið, Þjónustu og nýsköpunarsvið</a:t>
            </a:r>
          </a:p>
          <a:p>
            <a:endParaRPr lang="is-IS" noProof="1"/>
          </a:p>
          <a:p>
            <a:r>
              <a:rPr lang="is-IS" noProof="1"/>
              <a:t>Auk þess eru fyrirtæki sem Reykjavíkurborg á hlut í.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 samgöngur ohf.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</a:rPr>
              <a:t>, </a:t>
            </a:r>
            <a:r>
              <a:rPr lang="is-IS" b="0" i="0" u="none" strike="noStrike" dirty="0">
                <a:solidFill>
                  <a:srgbClr val="0563C1"/>
                </a:solidFill>
                <a:effectLst/>
                <a:latin typeface="Esj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Faxaflóahafnir </a:t>
            </a:r>
            <a:r>
              <a:rPr lang="is-IS" b="0" i="0" u="none" strike="noStrike" dirty="0" err="1">
                <a:solidFill>
                  <a:srgbClr val="0563C1"/>
                </a:solidFill>
                <a:effectLst/>
                <a:latin typeface="Esj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sf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</a:rPr>
              <a:t>, 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Félagsbústaðir hf.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</a:rPr>
              <a:t>, 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Orkuveita Reykjavíkur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</a:rPr>
              <a:t>, 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Slökkvilið Höfuðborgarsvæðisins </a:t>
            </a:r>
            <a:r>
              <a:rPr lang="is-IS" b="0" i="0" u="none" strike="noStrike" dirty="0" err="1">
                <a:solidFill>
                  <a:schemeClr val="tx1"/>
                </a:solidFill>
                <a:effectLst/>
                <a:latin typeface="Esj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</a:rPr>
              <a:t>, 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Sorpa </a:t>
            </a:r>
            <a:r>
              <a:rPr lang="is-IS" b="0" i="0" u="none" strike="noStrike" dirty="0" err="1">
                <a:solidFill>
                  <a:schemeClr val="tx1"/>
                </a:solidFill>
                <a:effectLst/>
                <a:latin typeface="Esj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</a:rPr>
              <a:t>, 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Strætó </a:t>
            </a:r>
            <a:r>
              <a:rPr lang="is-IS" b="0" i="0" u="none" strike="noStrike" dirty="0" err="1">
                <a:solidFill>
                  <a:schemeClr val="tx1"/>
                </a:solidFill>
                <a:effectLst/>
                <a:latin typeface="Esj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</a:t>
            </a:r>
            <a:r>
              <a:rPr lang="is-IS" b="0" i="0" u="none" strike="noStrike" dirty="0">
                <a:solidFill>
                  <a:schemeClr val="tx1"/>
                </a:solidFill>
                <a:effectLst/>
                <a:latin typeface="Esj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is-IS" b="0" i="0" dirty="0">
              <a:solidFill>
                <a:schemeClr val="tx1"/>
              </a:solidFill>
              <a:effectLst/>
              <a:latin typeface="Esja"/>
            </a:endParaRPr>
          </a:p>
          <a:p>
            <a:endParaRPr lang="is-IS" b="0" i="0" dirty="0">
              <a:solidFill>
                <a:srgbClr val="333333"/>
              </a:solidFill>
              <a:effectLst/>
              <a:latin typeface="Fira Sans" panose="020B0503050000020004" pitchFamily="34" charset="0"/>
            </a:endParaRPr>
          </a:p>
          <a:p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Undir </a:t>
            </a:r>
            <a:r>
              <a:rPr lang="is-IS" b="1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A-hluta</a:t>
            </a:r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flokkast um 160 stofnanir ríkisins. Sem dæmi um stofnanir í A-hluta eru framhaldsskólar, háskólar, sjúkrahús, heilbrigðisstofnanir, sýslumanns- og lögreglustjóraembætti.</a:t>
            </a:r>
          </a:p>
          <a:p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Til </a:t>
            </a:r>
            <a:r>
              <a:rPr lang="is-IS" b="1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B-hluta</a:t>
            </a:r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teljast fyrirtæki og lánastofnanir sem eru undir beinni stjórn ríkisins og rekin eru á ábyrgð ríkissjóðs, starfa á markaði og standa að stærstum hluta undir kostnaði við starfsemi sína. Dæmi um stofnanir í B-hluta eru ÁTVR, og Menntasjóður námsmanna.</a:t>
            </a:r>
            <a:endParaRPr lang="is-IS" b="0" i="0" noProof="1">
              <a:solidFill>
                <a:srgbClr val="333333"/>
              </a:solidFill>
              <a:effectLst/>
              <a:latin typeface="Fira Sans" panose="020B0503050000020004" pitchFamily="34" charset="0"/>
            </a:endParaRPr>
          </a:p>
          <a:p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Til </a:t>
            </a:r>
            <a:r>
              <a:rPr lang="is-IS" b="1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C-hluta</a:t>
            </a:r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teljast sameignar- eða hlutafélög í meirihlutaeigu ríkisins sem rekin eru á eigin ábyrgð og heyra því ekki með beinum hætti undir ríkið. Dæmi um aðila í </a:t>
            </a:r>
            <a:r>
              <a:rPr lang="is-IS" b="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C-hluta</a:t>
            </a:r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eru Isavia, Landsnet, </a:t>
            </a:r>
            <a:r>
              <a:rPr lang="is-IS" b="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Rarik</a:t>
            </a:r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og Landsvirkjun. Auk þess telst Seðlabanki Íslands til </a:t>
            </a:r>
            <a:r>
              <a:rPr lang="is-IS" b="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C-hluta</a:t>
            </a:r>
            <a:r>
              <a:rPr lang="is-IS" b="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.</a:t>
            </a:r>
            <a:endParaRPr lang="is-IS" noProof="1"/>
          </a:p>
          <a:p>
            <a:endParaRPr lang="is-IS" noProof="1"/>
          </a:p>
          <a:p>
            <a:r>
              <a:rPr lang="en-GB" dirty="0" err="1"/>
              <a:t>Tölurnar</a:t>
            </a:r>
            <a:r>
              <a:rPr lang="en-GB" dirty="0"/>
              <a:t> um </a:t>
            </a:r>
            <a:r>
              <a:rPr lang="en-GB" dirty="0" err="1"/>
              <a:t>fjölda</a:t>
            </a:r>
            <a:r>
              <a:rPr lang="en-GB" dirty="0"/>
              <a:t> </a:t>
            </a:r>
            <a:r>
              <a:rPr lang="en-GB" dirty="0" err="1"/>
              <a:t>félagsmanna</a:t>
            </a:r>
            <a:r>
              <a:rPr lang="en-GB" dirty="0"/>
              <a:t> </a:t>
            </a:r>
            <a:r>
              <a:rPr lang="en-GB" dirty="0" err="1"/>
              <a:t>teknar</a:t>
            </a:r>
            <a:r>
              <a:rPr lang="en-GB" dirty="0"/>
              <a:t> </a:t>
            </a:r>
            <a:r>
              <a:rPr lang="en-GB" dirty="0" err="1"/>
              <a:t>úr</a:t>
            </a:r>
            <a:r>
              <a:rPr lang="en-GB" dirty="0"/>
              <a:t> </a:t>
            </a:r>
            <a:r>
              <a:rPr lang="en-GB" dirty="0" err="1"/>
              <a:t>ársskýrslu</a:t>
            </a:r>
            <a:r>
              <a:rPr lang="en-GB" dirty="0"/>
              <a:t>.  </a:t>
            </a:r>
            <a:r>
              <a:rPr lang="en-GB" dirty="0" err="1"/>
              <a:t>Samkvæmt</a:t>
            </a:r>
            <a:r>
              <a:rPr lang="en-GB" dirty="0"/>
              <a:t> </a:t>
            </a:r>
            <a:r>
              <a:rPr lang="en-GB" dirty="0" err="1"/>
              <a:t>vef</a:t>
            </a:r>
            <a:r>
              <a:rPr lang="en-GB" dirty="0"/>
              <a:t> Reykjavíkur </a:t>
            </a:r>
            <a:r>
              <a:rPr lang="en-GB" dirty="0" err="1"/>
              <a:t>eru</a:t>
            </a:r>
            <a:r>
              <a:rPr lang="en-GB" dirty="0"/>
              <a:t> 9.000 </a:t>
            </a:r>
            <a:r>
              <a:rPr lang="en-GB" dirty="0" err="1"/>
              <a:t>fastir</a:t>
            </a:r>
            <a:r>
              <a:rPr lang="en-GB" dirty="0"/>
              <a:t> </a:t>
            </a:r>
            <a:r>
              <a:rPr lang="en-GB" dirty="0" err="1"/>
              <a:t>starfsmenn</a:t>
            </a:r>
            <a:r>
              <a:rPr lang="en-GB" dirty="0"/>
              <a:t> og </a:t>
            </a:r>
            <a:r>
              <a:rPr lang="en-GB" dirty="0" err="1"/>
              <a:t>þá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5000 </a:t>
            </a:r>
            <a:r>
              <a:rPr lang="en-GB" dirty="0" err="1"/>
              <a:t>lausráðnir</a:t>
            </a:r>
            <a:r>
              <a:rPr lang="en-GB" dirty="0"/>
              <a:t>. </a:t>
            </a:r>
          </a:p>
          <a:p>
            <a:r>
              <a:rPr lang="is-IS" dirty="0"/>
              <a:t>Fólkið okkar er mikið í umönnun og menntun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2C6F4-C949-94CD-813F-65F5F4FA2C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2E2FB1C-854D-48CD-8540-56653C14ECFA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4E16F-1A25-C15C-7B34-76434F5248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4F8E1C6D-F0DF-A9E2-1E3D-B50CBAF9E6A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207167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33425"/>
            <a:ext cx="5957887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Reykjavíkurborg semur sjálf en Samband íslenskra sveitarfélaga semur annars fyrir sveitarfélögin</a:t>
            </a:r>
          </a:p>
          <a:p>
            <a:r>
              <a:rPr lang="is-IS" dirty="0"/>
              <a:t>Á Akranesi erum við til dæmis með starfsfólk á hjúkrunarheimilum, leikskólum, bókasafninu, áhaldahúsinu. Sama sagan á Seltjarnarnesi</a:t>
            </a:r>
          </a:p>
          <a:p>
            <a:endParaRPr lang="is-IS" dirty="0"/>
          </a:p>
          <a:p>
            <a:r>
              <a:rPr lang="is-IS" dirty="0"/>
              <a:t>Verkefnastofa Starfsmats sér um starfsmat fyrir Samband íslenskra sveitarfélaga, Reykjavíkurborg og samningsaðila þeirra. https://starfsmat.is/ </a:t>
            </a:r>
          </a:p>
          <a:p>
            <a:r>
              <a:rPr lang="is-IS" dirty="0"/>
              <a:t>Starfsmat er: </a:t>
            </a:r>
          </a:p>
          <a:p>
            <a:r>
              <a:rPr lang="is-IS" dirty="0"/>
              <a:t>- aðferð til að leggja samræmt mat á ólík störf</a:t>
            </a:r>
          </a:p>
          <a:p>
            <a:r>
              <a:rPr lang="is-IS" dirty="0"/>
              <a:t>- aðferð til að gera forsendur launaákvarðana sýnilegri</a:t>
            </a:r>
          </a:p>
          <a:p>
            <a:r>
              <a:rPr lang="is-IS" dirty="0"/>
              <a:t>- aðferð til þess að gera rökin á bak við launaákvarðanir skýrari</a:t>
            </a:r>
          </a:p>
          <a:p>
            <a:r>
              <a:rPr lang="is-IS" dirty="0"/>
              <a:t>- leið til að ákvarða sömu laun fyrir sambærileg eða jafnverðmæt störf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6E1C8-7996-74B7-0C63-9A47CA69637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4F6C19-C970-4064-B482-A2F273E0D486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E724B-0655-65AF-F3F3-3827F394CC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D6ABFBF-9D2C-CBAE-D025-AF4EEC7AD2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279521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33425"/>
            <a:ext cx="5957887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Félagsfólk Sameykis er fjölbreyttur hópur með ólíkan bakgrunn og rekja 9,6% uppruna sinn til 85 landa víðs vegar um heiminn. </a:t>
            </a:r>
          </a:p>
          <a:p>
            <a:r>
              <a:rPr lang="is-IS" dirty="0"/>
              <a:t>Flestir eða 77,6% koma frá 38 ríkjum í Evrópu og eru Pólverjar þeirra fjölmennastir eða 26,7%</a:t>
            </a:r>
          </a:p>
          <a:p>
            <a:r>
              <a:rPr lang="is-IS" dirty="0"/>
              <a:t>og næst fjölmennastir eru Danir sem mælast 8,7%. </a:t>
            </a:r>
          </a:p>
          <a:p>
            <a:r>
              <a:rPr lang="is-IS" dirty="0"/>
              <a:t>Frá Asíu koma 12,7%, </a:t>
            </a:r>
          </a:p>
          <a:p>
            <a:r>
              <a:rPr lang="is-IS" dirty="0"/>
              <a:t>Norður-Ameríku 4,1%, </a:t>
            </a:r>
          </a:p>
          <a:p>
            <a:r>
              <a:rPr lang="is-IS" dirty="0"/>
              <a:t>Suður-Ameríku 2,9%, </a:t>
            </a:r>
          </a:p>
          <a:p>
            <a:r>
              <a:rPr lang="is-IS" dirty="0"/>
              <a:t>Afríku 2,4% </a:t>
            </a:r>
          </a:p>
          <a:p>
            <a:r>
              <a:rPr lang="is-IS" dirty="0"/>
              <a:t>og á Eyjaálfa sína tvo fulltrúa í Sameyki stéttarfélagi í almannaþjónustu og mælast þeir 0,2% af félagsfólki með erlendan uppruna.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9FBF-4DC6-197D-C60C-76AF6B637C9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F9C525-2F35-40B8-9911-C4CD5C2607A9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C0E3C-DCA3-4FC1-52FB-8373AFF64C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1D2154D-4D0A-8736-B16A-CA4E56F7BA6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1807330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62707-A4E2-352B-1B58-D26A7CC23A3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8F1FD82-D810-4CBC-9620-720194B32DD6}" type="datetime1">
              <a:rPr lang="is-IS" smtClean="0"/>
              <a:t>19.11.2025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FA276-E701-13D7-9EA4-6C587731B7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Jóhanna Þórdórsdóttir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91902B90-F2AB-39D8-F8C2-1588DCA0105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Sameyki stéttarfélag í almannaþjónustu</a:t>
            </a:r>
          </a:p>
        </p:txBody>
      </p:sp>
    </p:spTree>
    <p:extLst>
      <p:ext uri="{BB962C8B-B14F-4D97-AF65-F5344CB8AC3E}">
        <p14:creationId xmlns:p14="http://schemas.microsoft.com/office/powerpoint/2010/main" val="188183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Forsíða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err="1"/>
              <a:t>Fyrirsögn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tveim</a:t>
            </a:r>
            <a:br>
              <a:rPr lang="en-US"/>
            </a:br>
            <a:r>
              <a:rPr lang="en-US" err="1"/>
              <a:t>línum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meira</a:t>
            </a:r>
            <a:r>
              <a:rPr lang="en-US"/>
              <a:t> </a:t>
            </a:r>
            <a:r>
              <a:rPr lang="en-US" err="1"/>
              <a:t>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9144000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quam,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nobisqui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deniminvenis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berspid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endignatem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exeruptae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illest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asimet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ex et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molupta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turiti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enes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vendign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atquat.Untia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voluption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fuga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exerferae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perehent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deressed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vollata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tiatquam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consecatium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ersperatis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velecuptam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sundipiendi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qui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nonsequ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asinto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to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ditTe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facientiasi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latisquist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quos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iminciu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ntintem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venis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liae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dolorrumet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omnisciis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dusam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adiori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doles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untiis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repel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escia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nimusam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lam que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ma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vollupt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ionsentotate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nonet, qui deles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audanih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illesequam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utatur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modi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venimolorpor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aliquas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eFerumquia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voloraecerem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recati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ipsunt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repta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exceat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7117976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err="1"/>
              <a:t>Fyrirsögn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tveim</a:t>
            </a:r>
            <a:br>
              <a:rPr lang="en-US"/>
            </a:br>
            <a:r>
              <a:rPr lang="en-US" err="1"/>
              <a:t>línum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meira</a:t>
            </a:r>
            <a:r>
              <a:rPr lang="en-US"/>
              <a:t> </a:t>
            </a:r>
            <a:r>
              <a:rPr lang="en-US" err="1"/>
              <a:t>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7117976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quam,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nobisqui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deniminvenis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berspid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endignatem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exeruptae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illest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asimet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ex et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molupta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turiti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enes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vendign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atquat.Untia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voluption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fuga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exerferae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perehent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deressed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vollata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tiatquam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consecatium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ersperatis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velecuptam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sundipiendi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qui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nonsequ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asinto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to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ditTe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facientiasi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latisquist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quos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iminciu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ntintem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venis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liae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dolorrumet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omnisciis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dusam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adiori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471646" y="0"/>
            <a:ext cx="372035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err="1"/>
              <a:t>Fyrirsögn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tveim</a:t>
            </a:r>
            <a:br>
              <a:rPr lang="en-US"/>
            </a:br>
            <a:r>
              <a:rPr lang="en-US" err="1"/>
              <a:t>línum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meira</a:t>
            </a:r>
            <a:r>
              <a:rPr lang="en-US"/>
              <a:t> </a:t>
            </a:r>
            <a:r>
              <a:rPr lang="en-US" err="1"/>
              <a:t>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872162" y="3319463"/>
            <a:ext cx="4491038" cy="2813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err="1"/>
              <a:t>Fyrirsögn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tveim</a:t>
            </a:r>
            <a:br>
              <a:rPr lang="en-US"/>
            </a:br>
            <a:r>
              <a:rPr lang="en-US" err="1"/>
              <a:t>línum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meira</a:t>
            </a:r>
            <a:r>
              <a:rPr lang="en-US"/>
              <a:t> </a:t>
            </a:r>
            <a:r>
              <a:rPr lang="en-US" err="1"/>
              <a:t>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2C42"/>
              </a:buClr>
              <a:buSzTx/>
              <a:buFont typeface="Arial" charset="0"/>
              <a:buChar char="•"/>
              <a:tabLst/>
              <a:defRPr lang="en-US" baseline="0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862638" y="3319463"/>
            <a:ext cx="4500562" cy="2813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err="1"/>
              <a:t>Fyrirsögn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tveim</a:t>
            </a:r>
            <a:br>
              <a:rPr lang="en-US"/>
            </a:br>
            <a:r>
              <a:rPr lang="en-US" err="1"/>
              <a:t>línum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meira</a:t>
            </a:r>
            <a:r>
              <a:rPr lang="en-US"/>
              <a:t> </a:t>
            </a:r>
            <a:r>
              <a:rPr lang="en-US" err="1"/>
              <a:t>til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9144000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err="1"/>
              <a:t>Fyrirsögn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tveim</a:t>
            </a:r>
            <a:br>
              <a:rPr lang="en-US"/>
            </a:br>
            <a:r>
              <a:rPr lang="en-US" err="1"/>
              <a:t>línum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meira</a:t>
            </a:r>
            <a:r>
              <a:rPr lang="en-US"/>
              <a:t> </a:t>
            </a:r>
            <a:r>
              <a:rPr lang="en-US" err="1"/>
              <a:t>til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862638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740588" y="0"/>
            <a:ext cx="3451412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Forsíða</a:t>
            </a:r>
            <a:br>
              <a:rPr lang="en-US"/>
            </a:br>
            <a:r>
              <a:rPr lang="en-US" err="1"/>
              <a:t>með</a:t>
            </a:r>
            <a:r>
              <a:rPr lang="en-US"/>
              <a:t> </a:t>
            </a:r>
            <a:r>
              <a:rPr lang="en-US" err="1"/>
              <a:t>mynd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27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28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rgbClr val="00285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82560" y="374276"/>
            <a:ext cx="1754265" cy="5020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9"/>
          </a:xfrm>
          <a:prstGeom prst="rect">
            <a:avLst/>
          </a:prstGeom>
        </p:spPr>
      </p:pic>
      <p:sp>
        <p:nvSpPr>
          <p:cNvPr id="11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3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1" y="374276"/>
            <a:ext cx="1754450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8" r:id="rId5"/>
    <p:sldLayoutId id="2147483665" r:id="rId6"/>
    <p:sldLayoutId id="2147483664" r:id="rId7"/>
    <p:sldLayoutId id="2147483666" r:id="rId8"/>
    <p:sldLayoutId id="2147483667" r:id="rId9"/>
    <p:sldLayoutId id="2147483649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meyki.is/um-sameyki/haskoladeild/" TargetMode="External"/><Relationship Id="rId13" Type="http://schemas.openxmlformats.org/officeDocument/2006/relationships/image" Target="../media/image14.jpg"/><Relationship Id="rId3" Type="http://schemas.openxmlformats.org/officeDocument/2006/relationships/hyperlink" Target="https://www.sameyki.is/um-sameyki/stjorn-og-skipulag/adalfundur/" TargetMode="External"/><Relationship Id="rId7" Type="http://schemas.openxmlformats.org/officeDocument/2006/relationships/hyperlink" Target="https://www.sameyki.is/um-sameyki/stjorn-og-skipulag/nefndir-stjornir-og-rad/" TargetMode="External"/><Relationship Id="rId12" Type="http://schemas.openxmlformats.org/officeDocument/2006/relationships/hyperlink" Target="https://publicservices.international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ameyki.is/trunadarmenn/listi-yfir-trunadarmenn/?" TargetMode="External"/><Relationship Id="rId11" Type="http://schemas.openxmlformats.org/officeDocument/2006/relationships/hyperlink" Target="http://www.epsu.org/" TargetMode="External"/><Relationship Id="rId5" Type="http://schemas.openxmlformats.org/officeDocument/2006/relationships/hyperlink" Target="https://www.sameyki.is/um-sameyki/stjorn-og-skipulag/stjorn/" TargetMode="External"/><Relationship Id="rId10" Type="http://schemas.openxmlformats.org/officeDocument/2006/relationships/hyperlink" Target="https://www.sameyki.is/um-sameyki/fagfelog/" TargetMode="External"/><Relationship Id="rId4" Type="http://schemas.openxmlformats.org/officeDocument/2006/relationships/hyperlink" Target="https://www.sameyki.is/um-sameyki/stjorn-og-skipulag/log/" TargetMode="External"/><Relationship Id="rId9" Type="http://schemas.openxmlformats.org/officeDocument/2006/relationships/hyperlink" Target="https://www.sameyki.is/um-sameyki/lifeyrisdeild/lifeyrisdeild-skranin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eyki.is/styrkir/styrktarsjodur/uthlutunarreglur-styrktar-og-sjukrasjods-sameyki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sameyki.is/styrkir/styrktarsjodur/zasady-przydziau-dotacji-i-funduszu-chorobowego-sameyki/" TargetMode="External"/><Relationship Id="rId4" Type="http://schemas.openxmlformats.org/officeDocument/2006/relationships/hyperlink" Target="https://www.sameyki.is/styrkir/styrktarsjodur/rules-of-allocation-for-sameykis-support-and-sickness-fund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eyki.is/styrkir/sjukradagpeningar/uthlutunarreglur-sjukradagpening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hyperlink" Target="https://www.sameyki.is/styrkir/sjukradagpeningar/zasady-przyznawania-zasiku-chorobowego/" TargetMode="External"/><Relationship Id="rId4" Type="http://schemas.openxmlformats.org/officeDocument/2006/relationships/hyperlink" Target="https://www.sameyki.is/styrkir/sjukradagpeningar/sameykis-support-and-sickness-fund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nskraning.island.is/?id=sameyki-minarsidur&amp;Path=api%2fislandis%2fcallback%3freturnUrl%3d%252Fminar-sidur%252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hyperlink" Target="http://www.instagram.com/sameyki" TargetMode="External"/><Relationship Id="rId4" Type="http://schemas.openxmlformats.org/officeDocument/2006/relationships/hyperlink" Target="http://www.facebook.com/sameyk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ennt.i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hyperlink" Target="https://www.sameyki.is/fraedsla/gott-ad-vita-namskeid/" TargetMode="External"/><Relationship Id="rId4" Type="http://schemas.openxmlformats.org/officeDocument/2006/relationships/hyperlink" Target="https://www.framvegis.i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754351"/>
            <a:ext cx="9144000" cy="874287"/>
          </a:xfrm>
        </p:spPr>
        <p:txBody>
          <a:bodyPr>
            <a:normAutofit/>
          </a:bodyPr>
          <a:lstStyle/>
          <a:p>
            <a:r>
              <a:rPr lang="en-US" sz="4600" dirty="0" err="1"/>
              <a:t>Stjórn</a:t>
            </a:r>
            <a:r>
              <a:rPr lang="en-US" sz="4600" dirty="0"/>
              <a:t> Sameykis og </a:t>
            </a:r>
            <a:r>
              <a:rPr lang="en-US" sz="4600" dirty="0" err="1"/>
              <a:t>skipulag</a:t>
            </a:r>
            <a:endParaRPr lang="en-US" sz="4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1219199" y="1584251"/>
            <a:ext cx="8169349" cy="517067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altLang="is-IS" sz="2300" dirty="0">
                <a:latin typeface="Calibri" panose="020F0502020204030204" pitchFamily="34" charset="0"/>
                <a:hlinkClick r:id="rId3"/>
              </a:rPr>
              <a:t>Aðalfundur</a:t>
            </a:r>
            <a:r>
              <a:rPr lang="is-IS" altLang="is-IS" sz="2300" dirty="0">
                <a:latin typeface="Calibri" panose="020F0502020204030204" pitchFamily="34" charset="0"/>
              </a:rPr>
              <a:t> æðsta vald félagsins og opinn öllu félagsfólki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altLang="is-IS" sz="2300" dirty="0">
                <a:solidFill>
                  <a:schemeClr val="accent1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Lög Sameykis</a:t>
            </a:r>
            <a:endParaRPr lang="is-IS" altLang="is-IS" sz="23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altLang="is-IS" sz="2300" dirty="0">
                <a:solidFill>
                  <a:schemeClr val="accent1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Stjórn Sameykis </a:t>
            </a:r>
            <a:endParaRPr lang="is-IS" altLang="is-IS" sz="23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altLang="is-IS" sz="2300" dirty="0">
                <a:solidFill>
                  <a:schemeClr val="accent1"/>
                </a:solidFill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Trúnaðarmannaráð</a:t>
            </a:r>
            <a:endParaRPr lang="is-IS" altLang="is-IS" sz="23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altLang="is-IS" sz="2300" dirty="0">
                <a:solidFill>
                  <a:schemeClr val="accent1"/>
                </a:solidFill>
                <a:latin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Nefndir stjórnir og ráð Sameykis </a:t>
            </a:r>
            <a:endParaRPr lang="is-IS" altLang="is-IS" sz="23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altLang="is-IS" sz="2300" dirty="0">
                <a:latin typeface="Calibri" panose="020F0502020204030204" pitchFamily="34" charset="0"/>
              </a:rPr>
              <a:t>Fagfélög/deildir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s-IS" altLang="is-IS" dirty="0">
                <a:solidFill>
                  <a:schemeClr val="accent1"/>
                </a:solidFill>
                <a:latin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Háskóladeild – samkvæmt lögum</a:t>
            </a:r>
            <a:endParaRPr lang="is-IS" altLang="is-IS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s-IS" altLang="is-IS" dirty="0">
                <a:solidFill>
                  <a:schemeClr val="accent1"/>
                </a:solidFill>
                <a:latin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Lífeyrisdeild- samkvæmt lögum</a:t>
            </a:r>
            <a:endParaRPr lang="is-IS" altLang="is-IS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s-IS" altLang="is-IS" dirty="0">
                <a:solidFill>
                  <a:schemeClr val="accent1"/>
                </a:solidFill>
                <a:latin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Átta fagfélög/deildir </a:t>
            </a:r>
            <a:endParaRPr lang="is-IS" altLang="is-IS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s-IS" altLang="is-IS" sz="2300" dirty="0">
                <a:latin typeface="Calibri" panose="020F0502020204030204" pitchFamily="34" charset="0"/>
              </a:rPr>
              <a:t>Erlent samstarf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s-IS" altLang="is-IS" dirty="0" err="1">
                <a:latin typeface="Calibri" panose="020F0502020204030204" pitchFamily="34" charset="0"/>
              </a:rPr>
              <a:t>NSO</a:t>
            </a:r>
            <a:r>
              <a:rPr lang="is-IS" altLang="is-IS" dirty="0">
                <a:latin typeface="Calibri" panose="020F0502020204030204" pitchFamily="34" charset="0"/>
              </a:rPr>
              <a:t> / </a:t>
            </a:r>
            <a:r>
              <a:rPr lang="is-IS" altLang="is-IS" dirty="0" err="1">
                <a:latin typeface="Calibri" panose="020F0502020204030204" pitchFamily="34" charset="0"/>
              </a:rPr>
              <a:t>NTR</a:t>
            </a:r>
            <a:r>
              <a:rPr lang="is-IS" altLang="is-IS" dirty="0">
                <a:latin typeface="Calibri" panose="020F0502020204030204" pitchFamily="34" charset="0"/>
              </a:rPr>
              <a:t>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s-IS" altLang="is-IS" dirty="0" err="1">
                <a:latin typeface="Calibri" panose="020F0502020204030204" pitchFamily="34" charset="0"/>
              </a:rPr>
              <a:t>EPSU</a:t>
            </a:r>
            <a:r>
              <a:rPr lang="is-IS" altLang="is-IS" dirty="0">
                <a:latin typeface="Calibri" panose="020F0502020204030204" pitchFamily="34" charset="0"/>
              </a:rPr>
              <a:t> - </a:t>
            </a:r>
            <a:r>
              <a:rPr lang="is-IS" altLang="is-IS" dirty="0">
                <a:latin typeface="Calibri" panose="020F0502020204030204" pitchFamily="34" charset="0"/>
                <a:hlinkClick r:id="rId11"/>
              </a:rPr>
              <a:t>www.epsu.org</a:t>
            </a:r>
            <a:r>
              <a:rPr lang="is-IS" altLang="is-IS" dirty="0">
                <a:latin typeface="Calibri" panose="020F0502020204030204" pitchFamily="34" charset="0"/>
              </a:rPr>
              <a:t>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is-IS" altLang="is-IS" dirty="0" err="1">
                <a:latin typeface="Calibri" panose="020F0502020204030204" pitchFamily="34" charset="0"/>
              </a:rPr>
              <a:t>PSI</a:t>
            </a:r>
            <a:r>
              <a:rPr lang="is-IS" altLang="is-IS" dirty="0">
                <a:latin typeface="Calibri" panose="020F0502020204030204" pitchFamily="34" charset="0"/>
              </a:rPr>
              <a:t> - </a:t>
            </a:r>
            <a:r>
              <a:rPr lang="is-IS" altLang="is-IS" dirty="0" err="1">
                <a:latin typeface="Calibri" panose="020F0502020204030204" pitchFamily="34" charset="0"/>
                <a:hlinkClick r:id="rId12"/>
              </a:rPr>
              <a:t>publicservices.international</a:t>
            </a:r>
            <a:r>
              <a:rPr lang="is-IS" altLang="is-IS" dirty="0">
                <a:latin typeface="Calibri" panose="020F0502020204030204" pitchFamily="34" charset="0"/>
                <a:hlinkClick r:id="rId12"/>
              </a:rPr>
              <a:t> </a:t>
            </a:r>
            <a:endParaRPr lang="is-IS" altLang="is-I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8DF0CD5-138F-5E17-6F93-DAB0B43AB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4067" y="2530549"/>
            <a:ext cx="6487933" cy="43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5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763748"/>
            <a:ext cx="9144000" cy="988587"/>
          </a:xfrm>
        </p:spPr>
        <p:txBody>
          <a:bodyPr/>
          <a:lstStyle/>
          <a:p>
            <a:r>
              <a:rPr lang="is-IS" sz="5400" dirty="0"/>
              <a:t> Starfsfólk og verkefni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372969" y="492720"/>
            <a:ext cx="1312008" cy="263418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en-US" dirty="0" err="1"/>
              <a:t>Nýliðafræðsla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978793" y="1547059"/>
            <a:ext cx="10706184" cy="4472980"/>
          </a:xfrm>
        </p:spPr>
        <p:txBody>
          <a:bodyPr/>
          <a:lstStyle/>
          <a:p>
            <a:pPr marL="0" indent="0">
              <a:buNone/>
            </a:pPr>
            <a:r>
              <a:rPr lang="is-IS" altLang="is-IS" sz="2800" dirty="0">
                <a:latin typeface="Calibri" panose="020F0502020204030204" pitchFamily="34" charset="0"/>
              </a:rPr>
              <a:t>     Starfsfólk á skrifstofunni eru núna 24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Formaður 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Framkvæmdastjóri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Lögfræðingur og persónuverndarfulltrúi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Ráðgjafarteymi; fyrsta snerting við félagsfólk og úrvinnsla mála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Kjaradeild; túlkun kjarasamninga, samningagerð, starfsmat, stofnanasamningar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Orlofsdeild; orlofsmál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Félagsdeild; trúnaðarmannakerfi, félagsstarf, útgáfu- og kynningarmál, fræðsla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Rekstrardeild; fjármál og fasteignir, </a:t>
            </a:r>
            <a:r>
              <a:rPr lang="is-IS" altLang="is-IS" sz="2400" dirty="0" err="1">
                <a:latin typeface="Calibri" panose="020F0502020204030204" pitchFamily="34" charset="0"/>
              </a:rPr>
              <a:t>utanumhald</a:t>
            </a:r>
            <a:r>
              <a:rPr lang="is-IS" altLang="is-IS" sz="2400" dirty="0">
                <a:latin typeface="Calibri" panose="020F0502020204030204" pitchFamily="34" charset="0"/>
              </a:rPr>
              <a:t> sjóða, styrkir</a:t>
            </a:r>
          </a:p>
          <a:p>
            <a:pPr lvl="1"/>
            <a:r>
              <a:rPr lang="is-IS" altLang="is-IS" sz="2400" dirty="0">
                <a:latin typeface="Calibri" panose="020F0502020204030204" pitchFamily="34" charset="0"/>
              </a:rPr>
              <a:t>Upplýsingatækni; greiningar, gæðamál, vefmál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1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Félagsstarf</a:t>
            </a:r>
            <a:r>
              <a:rPr lang="en-US" dirty="0"/>
              <a:t> Sameykis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1219200" y="2706131"/>
            <a:ext cx="9144000" cy="3425728"/>
          </a:xfrm>
        </p:spPr>
        <p:txBody>
          <a:bodyPr/>
          <a:lstStyle/>
          <a:p>
            <a:r>
              <a:rPr lang="en-US" dirty="0" err="1"/>
              <a:t>Stjórn</a:t>
            </a:r>
            <a:r>
              <a:rPr lang="en-US" dirty="0"/>
              <a:t> er </a:t>
            </a:r>
            <a:r>
              <a:rPr lang="en-US" dirty="0" err="1"/>
              <a:t>kosin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félagsfólki</a:t>
            </a:r>
            <a:r>
              <a:rPr lang="en-US" dirty="0"/>
              <a:t>, </a:t>
            </a:r>
            <a:r>
              <a:rPr lang="en-US" dirty="0" err="1"/>
              <a:t>kjörtímabilið</a:t>
            </a:r>
            <a:r>
              <a:rPr lang="en-US" dirty="0"/>
              <a:t> er 3 </a:t>
            </a:r>
            <a:r>
              <a:rPr lang="en-US" dirty="0" err="1"/>
              <a:t>ár</a:t>
            </a:r>
            <a:endParaRPr lang="en-US" dirty="0"/>
          </a:p>
          <a:p>
            <a:r>
              <a:rPr lang="is-IS" b="1" dirty="0">
                <a:cs typeface="Times New Roman" panose="02020603050405020304" pitchFamily="18" charset="0"/>
              </a:rPr>
              <a:t>Trúnaðarmenn á vinnustöðum </a:t>
            </a:r>
            <a:r>
              <a:rPr lang="is-IS" dirty="0">
                <a:cs typeface="Times New Roman" panose="02020603050405020304" pitchFamily="18" charset="0"/>
              </a:rPr>
              <a:t>þar sem eru 5 eða fleiri félagar. Þeir eru kjörnir á vinnustað og mynda trúnaðarmannaráð.</a:t>
            </a:r>
          </a:p>
          <a:p>
            <a:r>
              <a:rPr lang="is-IS" dirty="0">
                <a:cs typeface="Times New Roman" panose="02020603050405020304" pitchFamily="18" charset="0"/>
              </a:rPr>
              <a:t>Aðalfundur er æðsta vald félagsins og opinn öllu félagsfólki. </a:t>
            </a:r>
          </a:p>
          <a:p>
            <a:r>
              <a:rPr lang="is-IS" dirty="0">
                <a:cs typeface="Times New Roman" panose="02020603050405020304" pitchFamily="18" charset="0"/>
              </a:rPr>
              <a:t>Stjórnir sjóða og nefndir</a:t>
            </a:r>
          </a:p>
          <a:p>
            <a:r>
              <a:rPr lang="is-IS" dirty="0">
                <a:cs typeface="Times New Roman" panose="02020603050405020304" pitchFamily="18" charset="0"/>
              </a:rPr>
              <a:t>Morgunverðarfundir og vinnustaðafundir</a:t>
            </a:r>
          </a:p>
          <a:p>
            <a:r>
              <a:rPr lang="is-IS" dirty="0">
                <a:cs typeface="Times New Roman" panose="02020603050405020304" pitchFamily="18" charset="0"/>
              </a:rPr>
              <a:t>Jólaball, gróðursetningarferð í Heiðmörk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46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9393" y="1130749"/>
            <a:ext cx="9144000" cy="70310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Hlutverk</a:t>
            </a:r>
            <a:r>
              <a:rPr lang="en-US" dirty="0"/>
              <a:t> </a:t>
            </a:r>
            <a:r>
              <a:rPr lang="en-US" dirty="0" err="1"/>
              <a:t>trúnaðarmanna</a:t>
            </a:r>
            <a:r>
              <a:rPr lang="en-US" u="sng" dirty="0" err="1"/>
              <a:t>ráðs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815669" y="481385"/>
            <a:ext cx="3095445" cy="250825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en-US" dirty="0" err="1"/>
              <a:t>Nýliðafræðsla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979393" y="2025245"/>
            <a:ext cx="10565506" cy="4100545"/>
          </a:xfrm>
        </p:spPr>
        <p:txBody>
          <a:bodyPr/>
          <a:lstStyle/>
          <a:p>
            <a:pPr marL="0" indent="0">
              <a:buNone/>
            </a:pPr>
            <a:r>
              <a:rPr lang="is-IS" dirty="0"/>
              <a:t>Trúnaðarmannaráð skipa allir trúnaðarmenn ásamt stjórn. </a:t>
            </a:r>
          </a:p>
          <a:p>
            <a:pPr marL="0" indent="0">
              <a:buNone/>
            </a:pPr>
            <a:r>
              <a:rPr lang="is-IS" dirty="0"/>
              <a:t>Í lögum Sameykis kemur meðal annars framm:</a:t>
            </a:r>
          </a:p>
          <a:p>
            <a:r>
              <a:rPr lang="is-IS" dirty="0"/>
              <a:t>Fjalla um kjara- og réttindamál og annast undirbúning kjarasamninga.</a:t>
            </a:r>
            <a:endParaRPr lang="is-IS" sz="2400" dirty="0"/>
          </a:p>
          <a:p>
            <a:r>
              <a:rPr lang="is-IS" sz="2400" dirty="0"/>
              <a:t>Þátttaka í </a:t>
            </a:r>
            <a:r>
              <a:rPr lang="is-IS" dirty="0"/>
              <a:t>undirbúning aðalfundar, kýs uppstillinganefnd 3ja hvert ár og laganefnd þegar endurskoða þarf lög. </a:t>
            </a:r>
          </a:p>
          <a:p>
            <a:r>
              <a:rPr lang="is-IS" dirty="0"/>
              <a:t>Þátttaka í stefnumótun fyrir félagið ásamt stjórn</a:t>
            </a:r>
          </a:p>
          <a:p>
            <a:r>
              <a:rPr lang="is-IS" dirty="0"/>
              <a:t>Ákveða hvaða fastanefndir starfa, setja þeim reglur og kjósa fulltrúa</a:t>
            </a:r>
            <a:br>
              <a:rPr lang="is-IS" dirty="0"/>
            </a:br>
            <a:br>
              <a:rPr lang="is-IS" dirty="0">
                <a:solidFill>
                  <a:schemeClr val="tx1"/>
                </a:solidFill>
              </a:rPr>
            </a:br>
            <a:br>
              <a:rPr lang="is-IS" sz="1000" dirty="0">
                <a:solidFill>
                  <a:schemeClr val="tx1"/>
                </a:solidFill>
              </a:rPr>
            </a:br>
            <a:endParaRPr lang="is-I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71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24782-F380-2B7E-022D-0A37AB7F5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irtitill 2">
            <a:extLst>
              <a:ext uri="{FF2B5EF4-FFF2-40B4-BE49-F238E27FC236}">
                <a16:creationId xmlns:a16="http://schemas.microsoft.com/office/drawing/2014/main" id="{1A23E370-B66D-AE90-F98C-B712F97D7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908" y="1979388"/>
            <a:ext cx="4738911" cy="4140248"/>
          </a:xfrm>
        </p:spPr>
        <p:txBody>
          <a:bodyPr lIns="91440" tIns="45720" rIns="91440" bIns="45720" anchor="t">
            <a:noAutofit/>
          </a:bodyPr>
          <a:lstStyle/>
          <a:p>
            <a:endParaRPr lang="is-IS" sz="1600" b="1">
              <a:latin typeface="Arial"/>
              <a:cs typeface="Calibri"/>
            </a:endParaRPr>
          </a:p>
          <a:p>
            <a:endParaRPr lang="is-IS" sz="1600">
              <a:latin typeface="Arial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3F9610-D13E-92AC-78F8-EC4398F74735}"/>
              </a:ext>
            </a:extLst>
          </p:cNvPr>
          <p:cNvSpPr/>
          <p:nvPr/>
        </p:nvSpPr>
        <p:spPr>
          <a:xfrm>
            <a:off x="9742198" y="312363"/>
            <a:ext cx="1917374" cy="1923887"/>
          </a:xfrm>
          <a:prstGeom prst="ellipse">
            <a:avLst/>
          </a:prstGeom>
          <a:solidFill>
            <a:srgbClr val="DE4C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house and sun and trees&#10;&#10;AI-generated content may be incorrect.">
            <a:extLst>
              <a:ext uri="{FF2B5EF4-FFF2-40B4-BE49-F238E27FC236}">
                <a16:creationId xmlns:a16="http://schemas.microsoft.com/office/drawing/2014/main" id="{26E8D101-AFC5-9ED4-6AEA-1738E01D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999" y="418897"/>
            <a:ext cx="1037900" cy="1037900"/>
          </a:xfrm>
          <a:prstGeom prst="rect">
            <a:avLst/>
          </a:prstGeom>
        </p:spPr>
      </p:pic>
      <p:pic>
        <p:nvPicPr>
          <p:cNvPr id="13" name="Picture 12" descr="A house with trees and a sign&#10;&#10;AI-generated content may be incorrect.">
            <a:extLst>
              <a:ext uri="{FF2B5EF4-FFF2-40B4-BE49-F238E27FC236}">
                <a16:creationId xmlns:a16="http://schemas.microsoft.com/office/drawing/2014/main" id="{CCAFEC07-09E3-7B0B-8D93-120491775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520" y="1067655"/>
            <a:ext cx="916192" cy="912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1234C-9F3A-4C33-FA6E-E2EA9AB1B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046" y="905282"/>
            <a:ext cx="6142012" cy="44091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3B16CF-58D0-7413-EFA6-0AB190567F19}"/>
              </a:ext>
            </a:extLst>
          </p:cNvPr>
          <p:cNvSpPr txBox="1"/>
          <p:nvPr/>
        </p:nvSpPr>
        <p:spPr>
          <a:xfrm>
            <a:off x="2030922" y="1925800"/>
            <a:ext cx="18952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err="1"/>
              <a:t>Vestfirðir</a:t>
            </a:r>
            <a:endParaRPr lang="en-GB" b="1"/>
          </a:p>
          <a:p>
            <a:r>
              <a:rPr lang="en-GB" sz="1200"/>
              <a:t>1 </a:t>
            </a:r>
            <a:r>
              <a:rPr lang="en-GB" sz="1200" err="1"/>
              <a:t>heilsárs</a:t>
            </a:r>
            <a:br>
              <a:rPr lang="en-GB" sz="1200"/>
            </a:br>
            <a:r>
              <a:rPr lang="en-GB" sz="1200"/>
              <a:t>+ 2 </a:t>
            </a:r>
            <a:r>
              <a:rPr lang="en-GB" sz="1200" err="1"/>
              <a:t>sumarkostir</a:t>
            </a:r>
            <a:endParaRPr lang="en-GB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3A4DE0-E850-DAD3-02A9-86084C29A23A}"/>
              </a:ext>
            </a:extLst>
          </p:cNvPr>
          <p:cNvSpPr txBox="1"/>
          <p:nvPr/>
        </p:nvSpPr>
        <p:spPr>
          <a:xfrm>
            <a:off x="1334051" y="2896210"/>
            <a:ext cx="189529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err="1"/>
              <a:t>Vesturland</a:t>
            </a:r>
          </a:p>
          <a:p>
            <a:r>
              <a:rPr lang="en-GB" sz="1200" err="1"/>
              <a:t>Munaðarnes</a:t>
            </a:r>
            <a:r>
              <a:rPr lang="en-GB" sz="1200"/>
              <a:t> - 23 </a:t>
            </a:r>
            <a:r>
              <a:rPr lang="en-GB" sz="1200" err="1"/>
              <a:t>hús</a:t>
            </a:r>
          </a:p>
          <a:p>
            <a:r>
              <a:rPr lang="en-GB" sz="1200"/>
              <a:t>+ 1 </a:t>
            </a:r>
            <a:r>
              <a:rPr lang="en-GB" sz="1200" err="1"/>
              <a:t>heilsárs</a:t>
            </a:r>
            <a:r>
              <a:rPr lang="en-GB" sz="1200"/>
              <a:t> á </a:t>
            </a:r>
            <a:r>
              <a:rPr lang="en-GB" sz="1200" err="1"/>
              <a:t>Arnarstapa</a:t>
            </a:r>
          </a:p>
          <a:p>
            <a:r>
              <a:rPr lang="en-GB" sz="1200"/>
              <a:t>+ 2 </a:t>
            </a:r>
            <a:r>
              <a:rPr lang="en-GB" sz="1200" err="1"/>
              <a:t>heilsárs</a:t>
            </a:r>
            <a:r>
              <a:rPr lang="en-GB" sz="1200"/>
              <a:t> í </a:t>
            </a:r>
            <a:r>
              <a:rPr lang="en-GB" sz="1200" err="1"/>
              <a:t>Húsafelli</a:t>
            </a:r>
            <a:endParaRPr lang="en-GB" sz="1200"/>
          </a:p>
          <a:p>
            <a:r>
              <a:rPr lang="en-GB" sz="1200"/>
              <a:t>+ 1 </a:t>
            </a:r>
            <a:r>
              <a:rPr lang="en-GB" sz="1200" err="1"/>
              <a:t>heilsárs</a:t>
            </a:r>
            <a:r>
              <a:rPr lang="en-GB" sz="1200"/>
              <a:t> í </a:t>
            </a:r>
            <a:r>
              <a:rPr lang="en-GB" sz="1200" err="1"/>
              <a:t>Svínadal</a:t>
            </a:r>
            <a:endParaRPr lang="en-GB" sz="1200"/>
          </a:p>
          <a:p>
            <a:r>
              <a:rPr lang="en-GB" sz="1200"/>
              <a:t>+ 1 </a:t>
            </a:r>
            <a:r>
              <a:rPr lang="en-GB" sz="1200" err="1"/>
              <a:t>sumarkostur</a:t>
            </a:r>
            <a:endParaRPr lang="en-GB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81FF0-B2CD-2F78-E151-D2E263E4CB68}"/>
              </a:ext>
            </a:extLst>
          </p:cNvPr>
          <p:cNvSpPr txBox="1"/>
          <p:nvPr/>
        </p:nvSpPr>
        <p:spPr>
          <a:xfrm>
            <a:off x="2278411" y="4478827"/>
            <a:ext cx="21362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/>
              <a:t>Reykjavík</a:t>
            </a:r>
          </a:p>
          <a:p>
            <a:r>
              <a:rPr lang="en-GB" sz="1200"/>
              <a:t>5 </a:t>
            </a:r>
            <a:r>
              <a:rPr lang="en-GB" sz="1200" err="1"/>
              <a:t>íbúðir</a:t>
            </a:r>
            <a:endParaRPr lang="en-GB" sz="1200"/>
          </a:p>
          <a:p>
            <a:r>
              <a:rPr lang="en-GB" sz="1200" err="1"/>
              <a:t>Aðeins</a:t>
            </a:r>
            <a:r>
              <a:rPr lang="en-GB" sz="1200"/>
              <a:t> í </a:t>
            </a:r>
            <a:r>
              <a:rPr lang="en-GB" sz="1200" err="1"/>
              <a:t>boði</a:t>
            </a:r>
            <a:r>
              <a:rPr lang="en-GB" sz="1200"/>
              <a:t> </a:t>
            </a:r>
            <a:r>
              <a:rPr lang="en-GB" sz="1200" err="1"/>
              <a:t>fyrir</a:t>
            </a:r>
            <a:r>
              <a:rPr lang="en-GB" sz="1200"/>
              <a:t> </a:t>
            </a:r>
            <a:r>
              <a:rPr lang="en-GB" sz="1200" err="1"/>
              <a:t>félaga</a:t>
            </a:r>
            <a:r>
              <a:rPr lang="en-GB" sz="1200"/>
              <a:t> </a:t>
            </a:r>
            <a:r>
              <a:rPr lang="en-GB" sz="1200" err="1"/>
              <a:t>búsetta</a:t>
            </a:r>
            <a:r>
              <a:rPr lang="en-GB" sz="1200"/>
              <a:t> </a:t>
            </a:r>
            <a:r>
              <a:rPr lang="en-GB" sz="1200" err="1"/>
              <a:t>utan</a:t>
            </a:r>
            <a:r>
              <a:rPr lang="en-GB" sz="1200"/>
              <a:t> </a:t>
            </a:r>
            <a:r>
              <a:rPr lang="en-GB" sz="1200" err="1"/>
              <a:t>höfuðborgarsvæðis</a:t>
            </a:r>
            <a:r>
              <a:rPr lang="en-GB" sz="120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F4B3D-F7BE-583A-29D5-0E5B5E1F67F3}"/>
              </a:ext>
            </a:extLst>
          </p:cNvPr>
          <p:cNvSpPr txBox="1"/>
          <p:nvPr/>
        </p:nvSpPr>
        <p:spPr>
          <a:xfrm>
            <a:off x="5756257" y="5240826"/>
            <a:ext cx="261170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err="1"/>
              <a:t>Suðurland</a:t>
            </a:r>
            <a:endParaRPr lang="en-US" err="1"/>
          </a:p>
          <a:p>
            <a:r>
              <a:rPr lang="en-GB" sz="1200"/>
              <a:t>12 </a:t>
            </a:r>
            <a:r>
              <a:rPr lang="en-GB" sz="1200" err="1"/>
              <a:t>hús</a:t>
            </a:r>
            <a:r>
              <a:rPr lang="en-GB" sz="1200"/>
              <a:t> í </a:t>
            </a:r>
            <a:r>
              <a:rPr lang="en-GB" sz="1200" err="1"/>
              <a:t>byggingu</a:t>
            </a:r>
            <a:r>
              <a:rPr lang="en-GB" sz="1200"/>
              <a:t> </a:t>
            </a:r>
            <a:r>
              <a:rPr lang="en-GB" sz="1200" err="1"/>
              <a:t>við</a:t>
            </a:r>
            <a:r>
              <a:rPr lang="en-GB" sz="1200"/>
              <a:t> </a:t>
            </a:r>
            <a:r>
              <a:rPr lang="en-GB" sz="1200" err="1"/>
              <a:t>Úlfljótsvatn</a:t>
            </a:r>
          </a:p>
          <a:p>
            <a:r>
              <a:rPr lang="en-GB" sz="1200"/>
              <a:t>8 </a:t>
            </a:r>
            <a:r>
              <a:rPr lang="en-GB" sz="1200" err="1"/>
              <a:t>hús</a:t>
            </a:r>
            <a:r>
              <a:rPr lang="en-GB" sz="1200"/>
              <a:t> í </a:t>
            </a:r>
            <a:r>
              <a:rPr lang="en-GB" sz="1200" err="1"/>
              <a:t>Vaðnesi</a:t>
            </a:r>
          </a:p>
          <a:p>
            <a:r>
              <a:rPr lang="en-GB" sz="1200"/>
              <a:t>+2 í </a:t>
            </a:r>
            <a:r>
              <a:rPr lang="en-GB" sz="1200" err="1"/>
              <a:t>Biskupstungum</a:t>
            </a:r>
          </a:p>
          <a:p>
            <a:endParaRPr lang="en-GB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7006D8-E35F-E45E-EBD7-C07A404A5091}"/>
              </a:ext>
            </a:extLst>
          </p:cNvPr>
          <p:cNvSpPr txBox="1"/>
          <p:nvPr/>
        </p:nvSpPr>
        <p:spPr>
          <a:xfrm>
            <a:off x="9003354" y="2376769"/>
            <a:ext cx="213627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err="1"/>
              <a:t>Austurland</a:t>
            </a:r>
            <a:endParaRPr lang="en-US" err="1"/>
          </a:p>
          <a:p>
            <a:r>
              <a:rPr lang="en-GB" sz="1200"/>
              <a:t>6 </a:t>
            </a:r>
            <a:r>
              <a:rPr lang="en-GB" sz="1200" err="1"/>
              <a:t>hús</a:t>
            </a:r>
            <a:r>
              <a:rPr lang="en-GB" sz="1200"/>
              <a:t> á </a:t>
            </a:r>
            <a:r>
              <a:rPr lang="en-GB" sz="1200" err="1"/>
              <a:t>Eiðum</a:t>
            </a:r>
            <a:r>
              <a:rPr lang="en-GB" sz="1200"/>
              <a:t> (ekki </a:t>
            </a:r>
            <a:r>
              <a:rPr lang="en-GB" sz="1200" err="1"/>
              <a:t>heilsárs</a:t>
            </a:r>
            <a:r>
              <a:rPr lang="en-GB" sz="1200"/>
              <a:t>)</a:t>
            </a:r>
          </a:p>
          <a:p>
            <a:r>
              <a:rPr lang="en-GB" sz="1200"/>
              <a:t>+ 1 </a:t>
            </a:r>
            <a:r>
              <a:rPr lang="en-GB" sz="1200" err="1"/>
              <a:t>heilsárs</a:t>
            </a:r>
            <a:r>
              <a:rPr lang="en-GB" sz="1200"/>
              <a:t> á </a:t>
            </a:r>
            <a:r>
              <a:rPr lang="en-GB" sz="1200" err="1"/>
              <a:t>Egilsstöðum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A6B6D2-045A-8BFA-A26F-625C8BEE1A50}"/>
              </a:ext>
            </a:extLst>
          </p:cNvPr>
          <p:cNvSpPr txBox="1"/>
          <p:nvPr/>
        </p:nvSpPr>
        <p:spPr>
          <a:xfrm>
            <a:off x="4688154" y="206417"/>
            <a:ext cx="21362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err="1"/>
              <a:t>Norðurland</a:t>
            </a:r>
            <a:endParaRPr lang="en-US" err="1"/>
          </a:p>
          <a:p>
            <a:r>
              <a:rPr lang="en-GB" sz="1200"/>
              <a:t>7  </a:t>
            </a:r>
            <a:r>
              <a:rPr lang="en-GB" sz="1200" err="1"/>
              <a:t>íbúðir</a:t>
            </a:r>
            <a:r>
              <a:rPr lang="en-GB" sz="1200"/>
              <a:t>/</a:t>
            </a:r>
            <a:r>
              <a:rPr lang="en-GB" sz="1200" err="1"/>
              <a:t>hús</a:t>
            </a:r>
            <a:r>
              <a:rPr lang="en-GB" sz="1200"/>
              <a:t> á </a:t>
            </a:r>
            <a:r>
              <a:rPr lang="en-GB" sz="1200" err="1"/>
              <a:t>Akureyri</a:t>
            </a:r>
          </a:p>
          <a:p>
            <a:r>
              <a:rPr lang="en-GB" sz="1200"/>
              <a:t>+ 1 </a:t>
            </a:r>
            <a:r>
              <a:rPr lang="en-GB" sz="1200" err="1"/>
              <a:t>heilsárs</a:t>
            </a:r>
            <a:r>
              <a:rPr lang="en-GB" sz="1200"/>
              <a:t> í </a:t>
            </a:r>
            <a:r>
              <a:rPr lang="en-GB" sz="1200" err="1"/>
              <a:t>Húsavík</a:t>
            </a:r>
          </a:p>
          <a:p>
            <a:r>
              <a:rPr lang="en-GB" sz="1200"/>
              <a:t>+ 2 </a:t>
            </a:r>
            <a:r>
              <a:rPr lang="en-GB" sz="1200" err="1"/>
              <a:t>sumarkostir</a:t>
            </a:r>
          </a:p>
        </p:txBody>
      </p:sp>
      <p:pic>
        <p:nvPicPr>
          <p:cNvPr id="24" name="Picture 23" descr="Canary islands outline hi-res stock photography and images - Alamy">
            <a:extLst>
              <a:ext uri="{FF2B5EF4-FFF2-40B4-BE49-F238E27FC236}">
                <a16:creationId xmlns:a16="http://schemas.microsoft.com/office/drawing/2014/main" id="{DD3A4D93-3ADA-9B44-D005-9B7E8F4A8B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357" b="16588"/>
          <a:stretch>
            <a:fillRect/>
          </a:stretch>
        </p:blipFill>
        <p:spPr>
          <a:xfrm>
            <a:off x="10071866" y="5568462"/>
            <a:ext cx="1830527" cy="1102789"/>
          </a:xfrm>
          <a:prstGeom prst="rect">
            <a:avLst/>
          </a:prstGeom>
        </p:spPr>
      </p:pic>
      <p:pic>
        <p:nvPicPr>
          <p:cNvPr id="25" name="Picture 24" descr="spain map Icon - Free PNG &amp; SVG 1128780 - Noun Project">
            <a:extLst>
              <a:ext uri="{FF2B5EF4-FFF2-40B4-BE49-F238E27FC236}">
                <a16:creationId xmlns:a16="http://schemas.microsoft.com/office/drawing/2014/main" id="{7C86D515-DF4F-11A7-C5D4-BC4D6290F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9710" y="4046355"/>
            <a:ext cx="1599645" cy="1564038"/>
          </a:xfrm>
          <a:prstGeom prst="rect">
            <a:avLst/>
          </a:prstGeom>
        </p:spPr>
      </p:pic>
      <p:pic>
        <p:nvPicPr>
          <p:cNvPr id="26" name="Picture 25" descr="A orange circle with black background&#10;&#10;AI-generated content may be incorrect.">
            <a:extLst>
              <a:ext uri="{FF2B5EF4-FFF2-40B4-BE49-F238E27FC236}">
                <a16:creationId xmlns:a16="http://schemas.microsoft.com/office/drawing/2014/main" id="{19EF19B0-14D0-BE66-68AD-C100E5BD3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9322" y="4968845"/>
            <a:ext cx="196198" cy="181955"/>
          </a:xfrm>
          <a:prstGeom prst="rect">
            <a:avLst/>
          </a:prstGeom>
        </p:spPr>
      </p:pic>
      <p:pic>
        <p:nvPicPr>
          <p:cNvPr id="27" name="Picture 26" descr="A orange circle with black background&#10;&#10;AI-generated content may be incorrect.">
            <a:extLst>
              <a:ext uri="{FF2B5EF4-FFF2-40B4-BE49-F238E27FC236}">
                <a16:creationId xmlns:a16="http://schemas.microsoft.com/office/drawing/2014/main" id="{40363F0B-EF87-3B2B-B8A1-71EDE824E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8387" y="6264956"/>
            <a:ext cx="196198" cy="1819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947F03-6417-126C-B760-22957225C414}"/>
              </a:ext>
            </a:extLst>
          </p:cNvPr>
          <p:cNvSpPr txBox="1"/>
          <p:nvPr/>
        </p:nvSpPr>
        <p:spPr>
          <a:xfrm>
            <a:off x="9373670" y="5061572"/>
            <a:ext cx="213627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err="1"/>
              <a:t>Spánn</a:t>
            </a:r>
            <a:endParaRPr lang="en-US" err="1"/>
          </a:p>
          <a:p>
            <a:r>
              <a:rPr lang="en-GB" sz="1200"/>
              <a:t>2 </a:t>
            </a:r>
            <a:r>
              <a:rPr lang="en-GB" sz="1200" err="1"/>
              <a:t>íbúðir</a:t>
            </a:r>
            <a:r>
              <a:rPr lang="en-GB" sz="1200"/>
              <a:t> á Alicante </a:t>
            </a:r>
          </a:p>
          <a:p>
            <a:r>
              <a:rPr lang="en-GB" sz="1200" err="1"/>
              <a:t>Raðhús</a:t>
            </a:r>
            <a:r>
              <a:rPr lang="en-GB" sz="1200"/>
              <a:t> á Tenerife</a:t>
            </a:r>
            <a:endParaRPr lang="en-GB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B61C9B0C-0D7C-724C-9CB2-94C91D9E0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970" y="904927"/>
            <a:ext cx="4798103" cy="808928"/>
          </a:xfrm>
        </p:spPr>
        <p:txBody>
          <a:bodyPr>
            <a:normAutofit fontScale="90000"/>
          </a:bodyPr>
          <a:lstStyle/>
          <a:p>
            <a:r>
              <a:rPr lang="is-IS" sz="4000"/>
              <a:t>Orlofsmál</a:t>
            </a:r>
            <a:r>
              <a:rPr lang="is-IS" sz="5400"/>
              <a:t> </a:t>
            </a:r>
            <a:endParaRPr lang="is-IS" sz="3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5399C8-410A-AA33-F672-283DD3D630CA}"/>
              </a:ext>
            </a:extLst>
          </p:cNvPr>
          <p:cNvSpPr txBox="1"/>
          <p:nvPr/>
        </p:nvSpPr>
        <p:spPr>
          <a:xfrm>
            <a:off x="927578" y="2846788"/>
            <a:ext cx="555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>
                <a:solidFill>
                  <a:srgbClr val="B5531E"/>
                </a:solidFill>
              </a:rPr>
              <a:t>28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172CC1-1607-C9AA-B715-4B577AF7061F}"/>
              </a:ext>
            </a:extLst>
          </p:cNvPr>
          <p:cNvSpPr txBox="1"/>
          <p:nvPr/>
        </p:nvSpPr>
        <p:spPr>
          <a:xfrm>
            <a:off x="1753670" y="1856899"/>
            <a:ext cx="555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>
                <a:solidFill>
                  <a:srgbClr val="B5531E"/>
                </a:solidFill>
              </a:rPr>
              <a:t>3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D25EBD-DB69-D1B8-E7E6-FB5FBEAE0709}"/>
              </a:ext>
            </a:extLst>
          </p:cNvPr>
          <p:cNvSpPr txBox="1"/>
          <p:nvPr/>
        </p:nvSpPr>
        <p:spPr>
          <a:xfrm>
            <a:off x="4281800" y="147739"/>
            <a:ext cx="555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 dirty="0">
                <a:solidFill>
                  <a:srgbClr val="B5531E"/>
                </a:solidFill>
              </a:rPr>
              <a:t>10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855122-1DC8-E763-272B-8E6154C277D0}"/>
              </a:ext>
            </a:extLst>
          </p:cNvPr>
          <p:cNvSpPr txBox="1"/>
          <p:nvPr/>
        </p:nvSpPr>
        <p:spPr>
          <a:xfrm>
            <a:off x="2002920" y="4420635"/>
            <a:ext cx="555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>
                <a:solidFill>
                  <a:srgbClr val="B5531E"/>
                </a:solidFill>
              </a:rPr>
              <a:t>5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872B71-17CD-B49F-A87F-9F63DF82FBDC}"/>
              </a:ext>
            </a:extLst>
          </p:cNvPr>
          <p:cNvSpPr txBox="1"/>
          <p:nvPr/>
        </p:nvSpPr>
        <p:spPr>
          <a:xfrm>
            <a:off x="5350022" y="5182634"/>
            <a:ext cx="555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>
                <a:solidFill>
                  <a:srgbClr val="B5531E"/>
                </a:solidFill>
              </a:rPr>
              <a:t>22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75FF20-824C-7B16-A327-CF8CC7B01465}"/>
              </a:ext>
            </a:extLst>
          </p:cNvPr>
          <p:cNvSpPr txBox="1"/>
          <p:nvPr/>
        </p:nvSpPr>
        <p:spPr>
          <a:xfrm>
            <a:off x="9095927" y="4983231"/>
            <a:ext cx="555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>
                <a:solidFill>
                  <a:srgbClr val="B5531E"/>
                </a:solidFill>
              </a:rPr>
              <a:t>3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53FEF-3A4C-E26F-B0A7-652661F4610F}"/>
              </a:ext>
            </a:extLst>
          </p:cNvPr>
          <p:cNvSpPr txBox="1"/>
          <p:nvPr/>
        </p:nvSpPr>
        <p:spPr>
          <a:xfrm>
            <a:off x="8754094" y="2326912"/>
            <a:ext cx="5553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>
                <a:solidFill>
                  <a:srgbClr val="B5531E"/>
                </a:solidFill>
              </a:rPr>
              <a:t>7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577A08-26C7-4C50-FCB7-22E6E3EB2EB1}"/>
              </a:ext>
            </a:extLst>
          </p:cNvPr>
          <p:cNvSpPr txBox="1"/>
          <p:nvPr/>
        </p:nvSpPr>
        <p:spPr>
          <a:xfrm>
            <a:off x="336493" y="5659778"/>
            <a:ext cx="408044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>
                <a:solidFill>
                  <a:srgbClr val="B5531E"/>
                </a:solidFill>
              </a:rPr>
              <a:t>78</a:t>
            </a:r>
            <a:r>
              <a:rPr lang="en-GB" sz="4000" b="1">
                <a:solidFill>
                  <a:srgbClr val="B5531E"/>
                </a:solidFill>
              </a:rPr>
              <a:t> </a:t>
            </a:r>
            <a:r>
              <a:rPr lang="en-GB" sz="4000" b="1" err="1">
                <a:solidFill>
                  <a:srgbClr val="B5531E"/>
                </a:solidFill>
              </a:rPr>
              <a:t>Orlofskostir</a:t>
            </a:r>
            <a:r>
              <a:rPr lang="en-GB" sz="4000" b="1">
                <a:solidFill>
                  <a:srgbClr val="B5531E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5287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collage of people in different poses&#10;&#10;AI-generated content may be incorrect.">
            <a:extLst>
              <a:ext uri="{FF2B5EF4-FFF2-40B4-BE49-F238E27FC236}">
                <a16:creationId xmlns:a16="http://schemas.microsoft.com/office/drawing/2014/main" id="{BA75D754-069A-9886-1A7A-25AD0C78A7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8889" r="888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76299" y="1531952"/>
            <a:ext cx="7941510" cy="53260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r>
              <a:rPr lang="is-IS" sz="3600" noProof="0" dirty="0">
                <a:solidFill>
                  <a:srgbClr val="FF0000"/>
                </a:solidFill>
                <a:effectLst>
                  <a:outerShdw blurRad="50800" dist="12700" dir="5400000" algn="ctr" rotWithShape="0">
                    <a:srgbClr val="000000">
                      <a:alpha val="43137"/>
                    </a:srgbClr>
                  </a:outerShdw>
                </a:effectLst>
              </a:rPr>
              <a:t>Kynning</a:t>
            </a:r>
            <a:br>
              <a:rPr lang="is-IS" noProof="0" dirty="0">
                <a:effectLst>
                  <a:outerShdw blurRad="50800" dist="12700" dir="5400000" algn="ctr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is-IS" sz="9600" noProof="0" dirty="0">
                <a:effectLst>
                  <a:outerShdw blurRad="50800" dist="12700" dir="5400000" algn="ctr" rotWithShape="0">
                    <a:srgbClr val="000000">
                      <a:alpha val="43137"/>
                    </a:srgbClr>
                  </a:outerShdw>
                </a:effectLst>
              </a:rPr>
              <a:t>Styrktar- og </a:t>
            </a:r>
            <a:br>
              <a:rPr lang="is-IS" sz="9600" noProof="0" dirty="0">
                <a:effectLst>
                  <a:outerShdw blurRad="50800" dist="12700" dir="5400000" algn="ctr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is-IS" sz="9600" noProof="0" dirty="0">
                <a:effectLst>
                  <a:outerShdw blurRad="50800" dist="12700" dir="5400000" algn="ctr" rotWithShape="0">
                    <a:srgbClr val="000000">
                      <a:alpha val="43137"/>
                    </a:srgbClr>
                  </a:outerShdw>
                </a:effectLst>
              </a:rPr>
              <a:t>sjúkrasjóður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" b="1121"/>
          <a:stretch>
            <a:fillRect/>
          </a:stretch>
        </p:blipFill>
        <p:spPr>
          <a:xfrm>
            <a:off x="551554" y="335775"/>
            <a:ext cx="1754265" cy="502024"/>
          </a:xfrm>
        </p:spPr>
      </p:pic>
    </p:spTree>
    <p:extLst>
      <p:ext uri="{BB962C8B-B14F-4D97-AF65-F5344CB8AC3E}">
        <p14:creationId xmlns:p14="http://schemas.microsoft.com/office/powerpoint/2010/main" val="595140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956" y="1345150"/>
            <a:ext cx="7493932" cy="46929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s-IS" sz="3600"/>
              <a:t>Úthlutunarreglur Styrktar- og sjúkrasjóðs Sameykis</a:t>
            </a:r>
            <a:br>
              <a:rPr lang="is-IS" sz="1800"/>
            </a:br>
            <a:br>
              <a:rPr lang="is-IS" sz="1800"/>
            </a:br>
            <a:r>
              <a:rPr lang="is-IS" sz="2400"/>
              <a:t>Reglurnar gilda frá 1. júlí 2025</a:t>
            </a:r>
            <a:br>
              <a:rPr lang="is-IS" sz="2400"/>
            </a:br>
            <a:br>
              <a:rPr lang="is-IS" sz="2400"/>
            </a:br>
            <a:br>
              <a:rPr lang="is-IS" sz="1800"/>
            </a:br>
            <a:r>
              <a:rPr lang="is-IS" sz="1800" b="0">
                <a:latin typeface="Arial" panose="020B0604020202020204" pitchFamily="34" charset="0"/>
                <a:cs typeface="Arial" panose="020B0604020202020204" pitchFamily="34" charset="0"/>
              </a:rPr>
              <a:t>1. Hver á rétt á styrk?</a:t>
            </a:r>
            <a:br>
              <a:rPr lang="is-IS" sz="1800" b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s-IS" sz="18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800" b="0">
                <a:latin typeface="Arial" panose="020B0604020202020204" pitchFamily="34" charset="0"/>
                <a:cs typeface="Arial" panose="020B0604020202020204" pitchFamily="34" charset="0"/>
              </a:rPr>
              <a:t>1.1. Félagsfólk þarf að greiða félagsgjöld í 6 mánuði af síðustu 12 mánuðum og þar af 3 mánuði samfellt fyrir umsóknardag til að öðlast rétt á styrkjum. Umsóknir miðast við þá dagsetningu sem umsókn er afgreidd. </a:t>
            </a:r>
            <a:endParaRPr lang="en-US" sz="1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4034583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2EC5-B52A-92A2-F69C-165CC3307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886879"/>
            <a:ext cx="9144000" cy="837668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Styrkir</a:t>
            </a:r>
            <a:r>
              <a:rPr lang="en-US" sz="5400" dirty="0"/>
              <a:t> </a:t>
            </a:r>
            <a:r>
              <a:rPr lang="en-US" sz="5400" dirty="0" err="1"/>
              <a:t>veittir</a:t>
            </a:r>
            <a:r>
              <a:rPr lang="en-US" sz="5400" dirty="0"/>
              <a:t> hjá </a:t>
            </a:r>
            <a:r>
              <a:rPr lang="en-US" sz="5400" dirty="0" err="1"/>
              <a:t>styrktarsjóði</a:t>
            </a:r>
            <a:r>
              <a:rPr lang="en-US" sz="5400" dirty="0"/>
              <a:t>:</a:t>
            </a:r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0CD8B-C484-1904-E45D-C1AAA8711B9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219199" y="1892261"/>
            <a:ext cx="4555435" cy="3552093"/>
          </a:xfrm>
        </p:spPr>
        <p:txBody>
          <a:bodyPr/>
          <a:lstStyle/>
          <a:p>
            <a:r>
              <a:rPr lang="is-IS" sz="2000" noProof="0"/>
              <a:t>Heyrnatæki</a:t>
            </a:r>
          </a:p>
          <a:p>
            <a:r>
              <a:rPr lang="is-IS" sz="2000" noProof="0" dirty="0"/>
              <a:t>Tæknifrjóvgun</a:t>
            </a:r>
          </a:p>
          <a:p>
            <a:r>
              <a:rPr lang="is-IS" sz="2000" noProof="0" dirty="0"/>
              <a:t>Ferðastyrkur</a:t>
            </a:r>
          </a:p>
          <a:p>
            <a:r>
              <a:rPr lang="is-IS" sz="2000" noProof="0" dirty="0"/>
              <a:t>Sjúkraþjálfun</a:t>
            </a:r>
          </a:p>
          <a:p>
            <a:r>
              <a:rPr lang="is-IS" sz="2000" noProof="0" dirty="0"/>
              <a:t>Krabbameinsleit, skimun vegna blöðruháls- og ristilskrb.</a:t>
            </a:r>
          </a:p>
          <a:p>
            <a:r>
              <a:rPr lang="is-IS" sz="2000" noProof="0" dirty="0"/>
              <a:t>Hjartavernd – áhættumat</a:t>
            </a:r>
          </a:p>
          <a:p>
            <a:r>
              <a:rPr lang="is-IS" sz="2000" noProof="0" dirty="0"/>
              <a:t>Sálfræði-,félags- fjölskylduráðgjöf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1DC01F3-249F-C527-0894-C5E4E3F71A9A}"/>
              </a:ext>
            </a:extLst>
          </p:cNvPr>
          <p:cNvSpPr txBox="1">
            <a:spLocks/>
          </p:cNvSpPr>
          <p:nvPr/>
        </p:nvSpPr>
        <p:spPr>
          <a:xfrm>
            <a:off x="6002855" y="1832626"/>
            <a:ext cx="5387388" cy="4836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A2C42"/>
              </a:buClr>
              <a:buFont typeface="Arial"/>
              <a:buChar char="•"/>
              <a:defRPr sz="2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8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Dvöl</a:t>
            </a:r>
            <a:r>
              <a:rPr lang="en-US" sz="2000" dirty="0"/>
              <a:t> á </a:t>
            </a:r>
            <a:r>
              <a:rPr lang="en-US" sz="2000" dirty="0" err="1"/>
              <a:t>heilsustofnun</a:t>
            </a:r>
            <a:r>
              <a:rPr lang="en-US" sz="2000" dirty="0"/>
              <a:t>-/</a:t>
            </a:r>
            <a:r>
              <a:rPr lang="en-US" sz="2000" dirty="0" err="1"/>
              <a:t>meðferðarstofnun</a:t>
            </a:r>
            <a:endParaRPr lang="en-US" sz="2000" dirty="0"/>
          </a:p>
          <a:p>
            <a:r>
              <a:rPr lang="en-US" sz="2000" dirty="0" err="1"/>
              <a:t>Líkamsrækt</a:t>
            </a:r>
            <a:endParaRPr lang="en-US" sz="2000" dirty="0"/>
          </a:p>
          <a:p>
            <a:r>
              <a:rPr lang="en-US" sz="2000" dirty="0" err="1"/>
              <a:t>Augnaðgerð</a:t>
            </a:r>
            <a:endParaRPr lang="en-US" sz="2000" dirty="0"/>
          </a:p>
          <a:p>
            <a:r>
              <a:rPr lang="en-US" sz="2000" dirty="0" err="1"/>
              <a:t>Gleraugna</a:t>
            </a:r>
            <a:r>
              <a:rPr lang="en-US" sz="2000" dirty="0"/>
              <a:t>/</a:t>
            </a:r>
            <a:r>
              <a:rPr lang="en-US" sz="2000" dirty="0" err="1"/>
              <a:t>augnlinsustyrkur</a:t>
            </a:r>
            <a:endParaRPr lang="en-US" sz="2000" dirty="0"/>
          </a:p>
          <a:p>
            <a:r>
              <a:rPr lang="en-US" sz="2000" dirty="0" err="1"/>
              <a:t>Tannviðgerðir</a:t>
            </a:r>
            <a:endParaRPr lang="en-US" sz="2000" dirty="0"/>
          </a:p>
          <a:p>
            <a:r>
              <a:rPr lang="is-IS" sz="2000" dirty="0"/>
              <a:t>Fæðingarstyrkur</a:t>
            </a:r>
          </a:p>
          <a:p>
            <a:r>
              <a:rPr lang="is-IS" sz="2000" dirty="0" err="1"/>
              <a:t>Dánarbætur</a:t>
            </a:r>
            <a:endParaRPr lang="is-IS" sz="2000" dirty="0"/>
          </a:p>
          <a:p>
            <a:r>
              <a:rPr lang="is-IS" sz="2000" dirty="0"/>
              <a:t>Sérstakar aðstæður</a:t>
            </a:r>
          </a:p>
          <a:p>
            <a:pPr marL="0" indent="0" algn="r">
              <a:buNone/>
            </a:pPr>
            <a:endParaRPr lang="is-IS" sz="1400" dirty="0">
              <a:solidFill>
                <a:srgbClr val="505050"/>
              </a:solidFill>
              <a:latin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is-IS" sz="1400" dirty="0">
                <a:solidFill>
                  <a:srgbClr val="505050"/>
                </a:solidFill>
                <a:latin typeface="Open Sans" panose="020B0606030504020204" pitchFamily="34" charset="0"/>
                <a:hlinkClick r:id="rId3"/>
              </a:rPr>
              <a:t>Tengill á úthlutunarreglur á íslensku</a:t>
            </a:r>
            <a:endParaRPr lang="is-IS" sz="1400" dirty="0">
              <a:solidFill>
                <a:srgbClr val="505050"/>
              </a:solidFill>
              <a:latin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en-GB" sz="1400" dirty="0">
                <a:solidFill>
                  <a:srgbClr val="505050"/>
                </a:solidFill>
                <a:latin typeface="Open Sans" panose="020B0606030504020204" pitchFamily="34" charset="0"/>
                <a:hlinkClick r:id="rId4"/>
              </a:rPr>
              <a:t>Link to the allocation rules in English</a:t>
            </a:r>
            <a:endParaRPr lang="en-GB" sz="1400" dirty="0">
              <a:solidFill>
                <a:srgbClr val="505050"/>
              </a:solidFill>
              <a:latin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pl-PL" sz="1400" dirty="0">
                <a:solidFill>
                  <a:srgbClr val="505050"/>
                </a:solidFill>
                <a:latin typeface="Open Sans" panose="020B0606030504020204" pitchFamily="34" charset="0"/>
                <a:hlinkClick r:id="rId5"/>
              </a:rPr>
              <a:t>Link do zasad alokacji w języku polskim</a:t>
            </a:r>
            <a:endParaRPr lang="pl-PL" sz="1400" dirty="0">
              <a:solidFill>
                <a:srgbClr val="505050"/>
              </a:solidFill>
              <a:latin typeface="Open Sans" panose="020B0606030504020204" pitchFamily="34" charset="0"/>
            </a:endParaRPr>
          </a:p>
          <a:p>
            <a:endParaRPr lang="is-IS" sz="2000" dirty="0"/>
          </a:p>
        </p:txBody>
      </p:sp>
    </p:spTree>
    <p:extLst>
      <p:ext uri="{BB962C8B-B14F-4D97-AF65-F5344CB8AC3E}">
        <p14:creationId xmlns:p14="http://schemas.microsoft.com/office/powerpoint/2010/main" val="1381253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199" y="882185"/>
            <a:ext cx="9613641" cy="9861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Sjúkradagpeningar</a:t>
            </a:r>
            <a:r>
              <a:rPr lang="en-US" dirty="0"/>
              <a:t> - </a:t>
            </a:r>
            <a:r>
              <a:rPr lang="en-US" dirty="0" err="1"/>
              <a:t>Úthlutunarreglur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 rot="10800000" flipV="1">
            <a:off x="9575661" y="496957"/>
            <a:ext cx="1774825" cy="244036"/>
          </a:xfrm>
        </p:spPr>
        <p:txBody>
          <a:bodyPr>
            <a:noAutofit/>
          </a:bodyPr>
          <a:lstStyle/>
          <a:p>
            <a:pPr algn="r"/>
            <a:r>
              <a:rPr lang="en-US" sz="1200" dirty="0"/>
              <a:t>Styrktarsjóður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1219200" y="1953427"/>
            <a:ext cx="4491318" cy="3626280"/>
          </a:xfrm>
        </p:spPr>
        <p:txBody>
          <a:bodyPr/>
          <a:lstStyle/>
          <a:p>
            <a:pPr marL="0" indent="0">
              <a:buNone/>
            </a:pPr>
            <a:r>
              <a:rPr 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Réttur sjóðfélaga til dagpeninga á hverjum 12 mánuðum 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Starfstími síðastliðna 6-12 mánuði, 45 dagar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Starfstími síðastliðna 12 mánuði, 90 dagar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Sjóðfélagi sem hefur áunnið sér 360 daga veikindarétt skv. kjarasamningi á möguleika á sjúkradagpeningum í 45 daga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5871881" y="1937851"/>
            <a:ext cx="5478605" cy="44231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Upphæð dagpeninga skal vera 80% af meðal heildarlaunum síðustu 12 mánuði. Sé starfstími skemmri skal miðað við meðaltal launa þann tíma. </a:t>
            </a:r>
            <a:r>
              <a:rPr lang="is-I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Hámark 750 þús.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Vegna veikinda móður á meðgöngu. Greitt er út sjöunda mánuð meðgöngu. Félagi getur sótt um allt að tveggja mánaða lengingu fæðingarorlofs hjá Fæðingarorlofssjóði vegna veikinda á meðgöngu.</a:t>
            </a:r>
          </a:p>
          <a:p>
            <a:pPr marL="0" indent="0" algn="r">
              <a:buNone/>
            </a:pPr>
            <a:r>
              <a:rPr lang="is-IS" sz="1400" dirty="0">
                <a:solidFill>
                  <a:srgbClr val="505050"/>
                </a:solidFill>
                <a:latin typeface="Open Sans" panose="020B0606030504020204" pitchFamily="34" charset="0"/>
                <a:hlinkClick r:id="rId3"/>
              </a:rPr>
              <a:t>Tengill á úthlutunarreglur á íslensku</a:t>
            </a:r>
            <a:endParaRPr lang="is-IS" sz="1400" dirty="0">
              <a:solidFill>
                <a:srgbClr val="505050"/>
              </a:solidFill>
              <a:latin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en-GB" sz="1400" dirty="0">
                <a:solidFill>
                  <a:srgbClr val="505050"/>
                </a:solidFill>
                <a:latin typeface="Open Sans" panose="020B0606030504020204" pitchFamily="34" charset="0"/>
                <a:hlinkClick r:id="rId4"/>
              </a:rPr>
              <a:t>Link to the allocation rules in English</a:t>
            </a:r>
            <a:endParaRPr lang="en-GB" sz="1400" dirty="0">
              <a:solidFill>
                <a:srgbClr val="505050"/>
              </a:solidFill>
              <a:latin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pl-PL" sz="1400" dirty="0">
                <a:solidFill>
                  <a:srgbClr val="505050"/>
                </a:solidFill>
                <a:latin typeface="Open Sans" panose="020B0606030504020204" pitchFamily="34" charset="0"/>
                <a:hlinkClick r:id="rId5"/>
              </a:rPr>
              <a:t>Link do zasad alokacji w języku polskim</a:t>
            </a:r>
            <a:endParaRPr lang="pl-PL" sz="1400" dirty="0">
              <a:solidFill>
                <a:srgbClr val="505050"/>
              </a:solidFill>
              <a:latin typeface="Open Sans" panose="020B0606030504020204" pitchFamily="34" charset="0"/>
            </a:endParaRPr>
          </a:p>
          <a:p>
            <a:pPr marL="0" indent="0" algn="r">
              <a:buNone/>
            </a:pPr>
            <a:r>
              <a:rPr lang="pl-PL" sz="1400" dirty="0">
                <a:solidFill>
                  <a:srgbClr val="505050"/>
                </a:solidFill>
                <a:latin typeface="Open Sans" panose="020B0606030504020204" pitchFamily="34" charset="0"/>
              </a:rPr>
              <a:t> 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AECC9-60D1-19C7-8A0D-8984A45DA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82" y="5664849"/>
            <a:ext cx="1742857" cy="6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93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944936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" b="1121"/>
          <a:stretch>
            <a:fillRect/>
          </a:stretch>
        </p:blipFill>
        <p:spPr/>
      </p:pic>
      <p:pic>
        <p:nvPicPr>
          <p:cNvPr id="7" name="Picture 6" descr="A hand holding a circle with icons&#10;&#10;Description automatically generated">
            <a:extLst>
              <a:ext uri="{FF2B5EF4-FFF2-40B4-BE49-F238E27FC236}">
                <a16:creationId xmlns:a16="http://schemas.microsoft.com/office/drawing/2014/main" id="{A25685CE-4672-4376-F07A-BDD67C17F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03138"/>
            <a:ext cx="12192918" cy="86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81955" y="1606460"/>
            <a:ext cx="7673785" cy="5128424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63048" y="6288796"/>
            <a:ext cx="2967037" cy="446088"/>
          </a:xfrm>
        </p:spPr>
        <p:txBody>
          <a:bodyPr/>
          <a:lstStyle/>
          <a:p>
            <a:r>
              <a:rPr lang="en-US" dirty="0" err="1"/>
              <a:t>Grettisgötu</a:t>
            </a:r>
            <a:r>
              <a:rPr lang="en-US"/>
              <a:t> 89, 105 Reykjavík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900112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www.sameyki.is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1FD3A6-6EC8-49DD-A12E-169240F40338}"/>
              </a:ext>
            </a:extLst>
          </p:cNvPr>
          <p:cNvSpPr txBox="1">
            <a:spLocks/>
          </p:cNvSpPr>
          <p:nvPr/>
        </p:nvSpPr>
        <p:spPr>
          <a:xfrm>
            <a:off x="900507" y="1689151"/>
            <a:ext cx="7141392" cy="403051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3700" dirty="0"/>
              <a:t>Kynning</a:t>
            </a:r>
            <a:br>
              <a:rPr lang="is-IS" sz="3700" dirty="0"/>
            </a:br>
            <a:r>
              <a:rPr lang="is-IS" sz="3700" dirty="0"/>
              <a:t>Landsfundi bæjarstarfsmannafélaga</a:t>
            </a:r>
          </a:p>
          <a:p>
            <a:r>
              <a:rPr lang="is-IS" sz="3700" dirty="0"/>
              <a:t>Nóvember 2025</a:t>
            </a:r>
            <a:endParaRPr lang="en-US" sz="3700" dirty="0"/>
          </a:p>
        </p:txBody>
      </p:sp>
      <p:pic>
        <p:nvPicPr>
          <p:cNvPr id="13" name="Picture Placeholder 12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72FE65B5-D0AC-075D-9570-CE747C4106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900" r="3900"/>
          <a:stretch>
            <a:fillRect/>
          </a:stretch>
        </p:blipFill>
        <p:spPr/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06C54A-E3AB-CAFF-7424-DDD77C57C8B0}"/>
              </a:ext>
            </a:extLst>
          </p:cNvPr>
          <p:cNvSpPr txBox="1">
            <a:spLocks/>
          </p:cNvSpPr>
          <p:nvPr/>
        </p:nvSpPr>
        <p:spPr>
          <a:xfrm>
            <a:off x="9337188" y="6288796"/>
            <a:ext cx="1586286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www.sameyki.is</a:t>
            </a:r>
          </a:p>
        </p:txBody>
      </p:sp>
    </p:spTree>
    <p:extLst>
      <p:ext uri="{BB962C8B-B14F-4D97-AF65-F5344CB8AC3E}">
        <p14:creationId xmlns:p14="http://schemas.microsoft.com/office/powerpoint/2010/main" val="1542674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956" y="1345150"/>
            <a:ext cx="8319246" cy="4692913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is-IS" sz="3600"/>
              <a:t>Úthlutunarreglur Starfsmenntunarsjóðs</a:t>
            </a:r>
            <a:br>
              <a:rPr lang="is-IS" sz="1800"/>
            </a:br>
            <a:br>
              <a:rPr lang="is-IS" sz="1800"/>
            </a:br>
            <a:r>
              <a:rPr lang="sv-SE" sz="2400" err="1"/>
              <a:t>Gilda</a:t>
            </a:r>
            <a:r>
              <a:rPr lang="sv-SE" sz="2400"/>
              <a:t> </a:t>
            </a:r>
            <a:r>
              <a:rPr lang="sv-SE" sz="2400" err="1"/>
              <a:t>frá</a:t>
            </a:r>
            <a:r>
              <a:rPr lang="sv-SE" sz="2400"/>
              <a:t> 1. september 2025</a:t>
            </a:r>
            <a:br>
              <a:rPr lang="is-IS" sz="2400"/>
            </a:br>
            <a:br>
              <a:rPr lang="is-IS" sz="2400"/>
            </a:br>
            <a:br>
              <a:rPr lang="is-IS" sz="1800"/>
            </a:br>
            <a:r>
              <a:rPr lang="is-IS" sz="1800" b="0">
                <a:latin typeface="Arial"/>
                <a:cs typeface="Arial"/>
              </a:rPr>
              <a:t>1. Hver á rétt á styrk?</a:t>
            </a:r>
            <a:br>
              <a:rPr lang="is-IS" sz="1800" b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s-IS" sz="18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800" b="0">
                <a:latin typeface="Arial"/>
                <a:cs typeface="Arial"/>
              </a:rPr>
              <a:t>1.1. Félagsfólk þarf að greiða félagsgjöld í 6 mánuði af síðustu 12 mánuðum til að öðlast rétt á styrkjum. Umsóknir miðast við þá dagsetningu sem umsókn er afgreidd. </a:t>
            </a:r>
            <a:endParaRPr lang="en-US" sz="1800" b="0"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Grettisgötu</a:t>
            </a:r>
            <a:r>
              <a:rPr lang="en-US"/>
              <a:t> 89, 105 Reykjavík</a:t>
            </a:r>
          </a:p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4034583" cy="446088"/>
          </a:xfrm>
        </p:spPr>
        <p:txBody>
          <a:bodyPr>
            <a:normAutofit/>
          </a:bodyPr>
          <a:lstStyle/>
          <a:p>
            <a:r>
              <a:rPr lang="en-US" err="1"/>
              <a:t>Sameyki</a:t>
            </a:r>
            <a:r>
              <a:rPr lang="en-US"/>
              <a:t> </a:t>
            </a:r>
            <a:r>
              <a:rPr lang="en-US" err="1"/>
              <a:t>stéttarfélag</a:t>
            </a:r>
            <a:r>
              <a:rPr lang="en-US"/>
              <a:t> </a:t>
            </a:r>
            <a:r>
              <a:rPr lang="en-US" err="1"/>
              <a:t>í</a:t>
            </a:r>
            <a:r>
              <a:rPr lang="en-US"/>
              <a:t> </a:t>
            </a:r>
            <a:r>
              <a:rPr lang="en-US" err="1"/>
              <a:t>almannaþjónustu</a:t>
            </a:r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sameyki.is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99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2EC5-B52A-92A2-F69C-165CC3307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827430"/>
            <a:ext cx="10039350" cy="1551842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Styrkir</a:t>
            </a:r>
            <a:r>
              <a:rPr lang="en-US" sz="5400" dirty="0"/>
              <a:t> </a:t>
            </a:r>
            <a:r>
              <a:rPr lang="en-US" sz="5400" dirty="0" err="1"/>
              <a:t>veittir</a:t>
            </a:r>
            <a:r>
              <a:rPr lang="en-US" sz="5400" dirty="0"/>
              <a:t> hjá </a:t>
            </a:r>
            <a:r>
              <a:rPr lang="en-US" sz="5400" dirty="0" err="1"/>
              <a:t>Starfsmenntunarsjóði</a:t>
            </a:r>
            <a:r>
              <a:rPr lang="en-US" sz="5400" dirty="0"/>
              <a:t>:</a:t>
            </a:r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0CD8B-C484-1904-E45D-C1AAA8711B9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219199" y="2617814"/>
            <a:ext cx="10039350" cy="3305908"/>
          </a:xfrm>
        </p:spPr>
        <p:txBody>
          <a:bodyPr lIns="91440" tIns="45720" rIns="91440" bIns="45720" anchor="t"/>
          <a:lstStyle/>
          <a:p>
            <a:r>
              <a:rPr lang="en-US" sz="1600" dirty="0" err="1">
                <a:latin typeface="Arial"/>
                <a:cs typeface="Arial"/>
              </a:rPr>
              <a:t>Framhaldskólanám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 err="1"/>
              <a:t>Háskólanám</a:t>
            </a:r>
            <a:endParaRPr lang="en-US" sz="1600" dirty="0"/>
          </a:p>
          <a:p>
            <a:r>
              <a:rPr lang="en-US" sz="1600" dirty="0" err="1">
                <a:latin typeface="Arial"/>
                <a:cs typeface="Arial"/>
              </a:rPr>
              <a:t>Lífsleikni</a:t>
            </a:r>
            <a:r>
              <a:rPr lang="en-US" sz="1600" dirty="0">
                <a:latin typeface="Arial"/>
                <a:cs typeface="Arial"/>
              </a:rPr>
              <a:t>/</a:t>
            </a:r>
            <a:r>
              <a:rPr lang="en-US" sz="1600" dirty="0" err="1">
                <a:latin typeface="Arial"/>
                <a:cs typeface="Arial"/>
              </a:rPr>
              <a:t>sjálfstyrking</a:t>
            </a:r>
            <a:r>
              <a:rPr lang="en-US" sz="1600" dirty="0">
                <a:latin typeface="Arial"/>
                <a:cs typeface="Arial"/>
              </a:rPr>
              <a:t> (</a:t>
            </a:r>
            <a:r>
              <a:rPr lang="en-US" sz="1600" dirty="0" err="1">
                <a:latin typeface="Arial"/>
                <a:cs typeface="Arial"/>
              </a:rPr>
              <a:t>hámark</a:t>
            </a:r>
            <a:r>
              <a:rPr lang="en-US" sz="1600" dirty="0">
                <a:latin typeface="Arial"/>
                <a:cs typeface="Arial"/>
              </a:rPr>
              <a:t> 50.000)</a:t>
            </a:r>
          </a:p>
          <a:p>
            <a:r>
              <a:rPr lang="en-US" sz="1600" dirty="0" err="1">
                <a:latin typeface="Arial"/>
                <a:cs typeface="Arial"/>
              </a:rPr>
              <a:t>Náms</a:t>
            </a:r>
            <a:r>
              <a:rPr lang="en-US" sz="1600" dirty="0">
                <a:latin typeface="Arial"/>
                <a:cs typeface="Arial"/>
              </a:rPr>
              <a:t>- og </a:t>
            </a:r>
            <a:r>
              <a:rPr lang="en-US" sz="1600" dirty="0" err="1">
                <a:latin typeface="Arial"/>
                <a:cs typeface="Arial"/>
              </a:rPr>
              <a:t>kynnisferð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erlendis</a:t>
            </a:r>
            <a:r>
              <a:rPr lang="en-US" sz="1600" dirty="0">
                <a:latin typeface="Arial"/>
                <a:cs typeface="Arial"/>
              </a:rPr>
              <a:t> (</a:t>
            </a:r>
            <a:r>
              <a:rPr lang="en-US" sz="1600" dirty="0" err="1">
                <a:latin typeface="Arial"/>
                <a:cs typeface="Arial"/>
              </a:rPr>
              <a:t>hámark</a:t>
            </a:r>
            <a:r>
              <a:rPr lang="en-US" sz="1600" dirty="0">
                <a:latin typeface="Arial"/>
                <a:cs typeface="Arial"/>
              </a:rPr>
              <a:t> 140.000)</a:t>
            </a:r>
          </a:p>
          <a:p>
            <a:r>
              <a:rPr lang="en-US" sz="1600" dirty="0" err="1"/>
              <a:t>Náms</a:t>
            </a:r>
            <a:r>
              <a:rPr lang="en-US" sz="1600" dirty="0"/>
              <a:t> og </a:t>
            </a:r>
            <a:r>
              <a:rPr lang="en-US" sz="1600" dirty="0" err="1"/>
              <a:t>kynnisferð</a:t>
            </a:r>
            <a:r>
              <a:rPr lang="en-US" sz="1600" dirty="0"/>
              <a:t> </a:t>
            </a:r>
            <a:r>
              <a:rPr lang="en-US" sz="1600" dirty="0" err="1"/>
              <a:t>innlanlands</a:t>
            </a:r>
            <a:r>
              <a:rPr lang="en-US" sz="1600" dirty="0"/>
              <a:t> (</a:t>
            </a:r>
            <a:r>
              <a:rPr lang="en-US" sz="1600" dirty="0" err="1"/>
              <a:t>hámark</a:t>
            </a:r>
            <a:r>
              <a:rPr lang="en-US" sz="1600" dirty="0"/>
              <a:t> 55.000)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is-IS" sz="1800" b="1" i="0" dirty="0">
                <a:effectLst/>
                <a:latin typeface="Open Sans" panose="020B0606030504020204" pitchFamily="34" charset="0"/>
              </a:rPr>
              <a:t>Greitt er að hámarki 140.000 kr. samtals í styrk á 24 mánaða tímabili úr sjóðnum.</a:t>
            </a:r>
            <a:endParaRPr lang="en-US" sz="1800" b="1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1DC01F3-249F-C527-0894-C5E4E3F71A9A}"/>
              </a:ext>
            </a:extLst>
          </p:cNvPr>
          <p:cNvSpPr txBox="1">
            <a:spLocks/>
          </p:cNvSpPr>
          <p:nvPr/>
        </p:nvSpPr>
        <p:spPr>
          <a:xfrm>
            <a:off x="6096000" y="2617814"/>
            <a:ext cx="5119480" cy="24970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A2C42"/>
              </a:buClr>
              <a:buFont typeface="Arial"/>
              <a:buChar char="•"/>
              <a:defRPr sz="2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8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Raunfærnimat</a:t>
            </a:r>
            <a:r>
              <a:rPr lang="en-US" sz="1600" dirty="0"/>
              <a:t>/ </a:t>
            </a:r>
            <a:r>
              <a:rPr lang="en-US" sz="1600" dirty="0" err="1"/>
              <a:t>staðfesting</a:t>
            </a:r>
            <a:r>
              <a:rPr lang="en-US" sz="1600" dirty="0"/>
              <a:t> á </a:t>
            </a:r>
            <a:r>
              <a:rPr lang="en-US" sz="1600" dirty="0" err="1"/>
              <a:t>færni</a:t>
            </a:r>
            <a:endParaRPr lang="en-US" sz="1600" dirty="0"/>
          </a:p>
          <a:p>
            <a:r>
              <a:rPr lang="en-US" sz="1600" dirty="0" err="1"/>
              <a:t>Ráðstefnur</a:t>
            </a:r>
            <a:endParaRPr lang="en-US" sz="1600" dirty="0"/>
          </a:p>
          <a:p>
            <a:r>
              <a:rPr lang="en-US" sz="1600" dirty="0" err="1"/>
              <a:t>Starfsréttindanámskeið</a:t>
            </a:r>
            <a:r>
              <a:rPr lang="en-US" sz="1600" dirty="0"/>
              <a:t> (</a:t>
            </a:r>
            <a:r>
              <a:rPr lang="en-US" sz="1600" dirty="0" err="1"/>
              <a:t>hámark</a:t>
            </a:r>
            <a:r>
              <a:rPr lang="en-US" sz="1600" dirty="0"/>
              <a:t> 100.000)</a:t>
            </a:r>
          </a:p>
          <a:p>
            <a:r>
              <a:rPr lang="en-US" sz="1600" dirty="0"/>
              <a:t>Námskeið</a:t>
            </a:r>
          </a:p>
          <a:p>
            <a:r>
              <a:rPr lang="is-IS" sz="1600" noProof="0" dirty="0"/>
              <a:t>Námstengdur ferðastyrkur innanlands (einu sinni </a:t>
            </a:r>
            <a:br>
              <a:rPr lang="is-IS" sz="1600" noProof="0" dirty="0"/>
            </a:br>
            <a:r>
              <a:rPr lang="is-IS" sz="1600" noProof="0" dirty="0"/>
              <a:t>á 24 mánaða timabili)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583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005530"/>
            <a:ext cx="9144000" cy="1025620"/>
          </a:xfrm>
        </p:spPr>
        <p:txBody>
          <a:bodyPr>
            <a:normAutofit/>
          </a:bodyPr>
          <a:lstStyle/>
          <a:p>
            <a:r>
              <a:rPr lang="en-US" sz="4800" dirty="0" err="1"/>
              <a:t>Starfsþróunarstyrkir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1219200" y="2321169"/>
            <a:ext cx="9525000" cy="3810689"/>
          </a:xfrm>
        </p:spPr>
        <p:txBody>
          <a:bodyPr/>
          <a:lstStyle/>
          <a:p>
            <a:r>
              <a:rPr lang="en-US" sz="2000" dirty="0" err="1"/>
              <a:t>Háskólanám</a:t>
            </a:r>
            <a:r>
              <a:rPr lang="en-US" sz="2000" dirty="0"/>
              <a:t> </a:t>
            </a:r>
            <a:r>
              <a:rPr lang="en-US" sz="2000" dirty="0" err="1"/>
              <a:t>ótengt</a:t>
            </a:r>
            <a:r>
              <a:rPr lang="en-US" sz="2000" dirty="0"/>
              <a:t> </a:t>
            </a:r>
            <a:r>
              <a:rPr lang="en-US" sz="2000" dirty="0" err="1"/>
              <a:t>starfi</a:t>
            </a:r>
            <a:r>
              <a:rPr lang="en-US" sz="2000" dirty="0"/>
              <a:t>*</a:t>
            </a:r>
          </a:p>
          <a:p>
            <a:r>
              <a:rPr lang="is-IS" sz="2000" b="0" i="0" dirty="0">
                <a:solidFill>
                  <a:srgbClr val="0E3066"/>
                </a:solidFill>
                <a:effectLst/>
                <a:latin typeface="Helvetica Neue"/>
              </a:rPr>
              <a:t>Háskólanám tengt starfi</a:t>
            </a:r>
          </a:p>
          <a:p>
            <a:r>
              <a:rPr lang="is-IS" sz="2000" b="0" i="0" dirty="0">
                <a:solidFill>
                  <a:srgbClr val="0E3066"/>
                </a:solidFill>
                <a:effectLst/>
                <a:latin typeface="Helvetica Neue"/>
              </a:rPr>
              <a:t>Námskeiðsgjald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1800" b="1" dirty="0" err="1"/>
              <a:t>Greitt</a:t>
            </a:r>
            <a:r>
              <a:rPr lang="en-US" sz="1800" b="1" dirty="0"/>
              <a:t> er </a:t>
            </a:r>
            <a:r>
              <a:rPr lang="en-US" sz="1800" b="1" dirty="0" err="1"/>
              <a:t>að</a:t>
            </a:r>
            <a:r>
              <a:rPr lang="en-US" sz="1800" b="1" dirty="0"/>
              <a:t> </a:t>
            </a:r>
            <a:r>
              <a:rPr lang="en-US" sz="1800" b="1" dirty="0" err="1"/>
              <a:t>hámarki</a:t>
            </a:r>
            <a:r>
              <a:rPr lang="en-US" sz="1800" b="1" dirty="0"/>
              <a:t> 370.000 kr. </a:t>
            </a:r>
            <a:r>
              <a:rPr lang="en-US" sz="1800" b="1" dirty="0" err="1"/>
              <a:t>samtals</a:t>
            </a:r>
            <a:r>
              <a:rPr lang="en-US" sz="1800" b="1" dirty="0"/>
              <a:t> í </a:t>
            </a:r>
            <a:r>
              <a:rPr lang="en-US" sz="1800" b="1" dirty="0" err="1"/>
              <a:t>styrk</a:t>
            </a:r>
            <a:r>
              <a:rPr lang="en-US" sz="1800" b="1" dirty="0"/>
              <a:t> á 24 </a:t>
            </a:r>
            <a:r>
              <a:rPr lang="en-US" sz="1800" b="1" dirty="0" err="1"/>
              <a:t>mánaða</a:t>
            </a:r>
            <a:r>
              <a:rPr lang="en-US" sz="1800" b="1" dirty="0"/>
              <a:t> </a:t>
            </a:r>
            <a:r>
              <a:rPr lang="en-US" sz="1800" b="1" dirty="0" err="1"/>
              <a:t>tímabili</a:t>
            </a:r>
            <a:endParaRPr lang="en-US" sz="1800" b="1" dirty="0"/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400" dirty="0"/>
              <a:t>*</a:t>
            </a:r>
            <a:r>
              <a:rPr lang="en-US" sz="1400" dirty="0" err="1"/>
              <a:t>Vegna</a:t>
            </a:r>
            <a:r>
              <a:rPr lang="en-US" sz="1400" dirty="0"/>
              <a:t> </a:t>
            </a:r>
            <a:r>
              <a:rPr lang="en-US" sz="1400" dirty="0" err="1"/>
              <a:t>háskólanáms</a:t>
            </a:r>
            <a:r>
              <a:rPr lang="en-US" sz="1400" dirty="0"/>
              <a:t> </a:t>
            </a:r>
            <a:r>
              <a:rPr lang="en-US" sz="1400" dirty="0" err="1"/>
              <a:t>ótengt</a:t>
            </a:r>
            <a:r>
              <a:rPr lang="en-US" sz="1400" dirty="0"/>
              <a:t> </a:t>
            </a:r>
            <a:r>
              <a:rPr lang="en-US" sz="1400" dirty="0" err="1"/>
              <a:t>starfi</a:t>
            </a:r>
            <a:r>
              <a:rPr lang="en-US" sz="1400" dirty="0"/>
              <a:t> </a:t>
            </a:r>
            <a:r>
              <a:rPr lang="en-US" sz="1400" dirty="0" err="1"/>
              <a:t>greitt</a:t>
            </a:r>
            <a:r>
              <a:rPr lang="en-US" sz="1400" dirty="0"/>
              <a:t> er </a:t>
            </a:r>
            <a:r>
              <a:rPr lang="en-US" sz="1400" dirty="0" err="1"/>
              <a:t>að</a:t>
            </a:r>
            <a:r>
              <a:rPr lang="en-US" sz="1400" dirty="0"/>
              <a:t> </a:t>
            </a:r>
            <a:r>
              <a:rPr lang="en-US" sz="1400" dirty="0" err="1"/>
              <a:t>hámarki</a:t>
            </a:r>
            <a:r>
              <a:rPr lang="en-US" sz="1400" dirty="0"/>
              <a:t> 185.000 kr. </a:t>
            </a:r>
            <a:r>
              <a:rPr lang="en-US" sz="1400" dirty="0" err="1"/>
              <a:t>samtals</a:t>
            </a:r>
            <a:r>
              <a:rPr lang="en-US" sz="1400" dirty="0"/>
              <a:t> í </a:t>
            </a:r>
            <a:r>
              <a:rPr lang="en-US" sz="1400" dirty="0" err="1"/>
              <a:t>styrk</a:t>
            </a:r>
            <a:r>
              <a:rPr lang="en-US" sz="1400" dirty="0"/>
              <a:t> á 24 </a:t>
            </a:r>
            <a:r>
              <a:rPr lang="en-US" sz="1400" dirty="0" err="1"/>
              <a:t>mánaða</a:t>
            </a:r>
            <a:r>
              <a:rPr lang="en-US" sz="1400" dirty="0"/>
              <a:t> </a:t>
            </a:r>
            <a:r>
              <a:rPr lang="en-US" sz="1400" dirty="0" err="1"/>
              <a:t>tímabili</a:t>
            </a:r>
            <a:r>
              <a:rPr lang="en-US" sz="1400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5862637" y="2321170"/>
            <a:ext cx="4980953" cy="1795034"/>
          </a:xfrm>
        </p:spPr>
        <p:txBody>
          <a:bodyPr/>
          <a:lstStyle/>
          <a:p>
            <a:r>
              <a:rPr lang="is-IS" sz="2000" dirty="0">
                <a:solidFill>
                  <a:srgbClr val="0E3066"/>
                </a:solidFill>
                <a:latin typeface="Helvetica Neue"/>
              </a:rPr>
              <a:t>Ráðstefna</a:t>
            </a:r>
          </a:p>
          <a:p>
            <a:r>
              <a:rPr lang="is-IS" sz="2000" b="0" i="0" dirty="0">
                <a:solidFill>
                  <a:srgbClr val="0E3066"/>
                </a:solidFill>
                <a:effectLst/>
                <a:latin typeface="Helvetica Neue"/>
              </a:rPr>
              <a:t>Skólagjald</a:t>
            </a:r>
          </a:p>
          <a:p>
            <a:r>
              <a:rPr lang="is-IS" sz="2000" b="0" i="0" dirty="0">
                <a:solidFill>
                  <a:srgbClr val="0E3066"/>
                </a:solidFill>
                <a:effectLst/>
                <a:latin typeface="Helvetica Neue"/>
              </a:rPr>
              <a:t>Staðarlota - Ferðastyrkur innanlands (einu sinni á önn)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0259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3A8835F-AB09-045E-39D7-F7CC63995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795" y="801400"/>
            <a:ext cx="5954751" cy="949904"/>
          </a:xfrm>
        </p:spPr>
        <p:txBody>
          <a:bodyPr>
            <a:normAutofit/>
          </a:bodyPr>
          <a:lstStyle/>
          <a:p>
            <a:r>
              <a:rPr lang="en-GB" sz="3600" err="1"/>
              <a:t>Upplýsingar</a:t>
            </a:r>
            <a:r>
              <a:rPr lang="en-GB" sz="3600"/>
              <a:t> til </a:t>
            </a:r>
            <a:r>
              <a:rPr lang="en-GB" sz="3600" err="1"/>
              <a:t>félagsfólks</a:t>
            </a:r>
            <a:endParaRPr lang="is-IS" sz="3600"/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98A52949-E10C-1BC1-FA68-3A6C808F0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795" y="1751304"/>
            <a:ext cx="10939346" cy="4727556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10000"/>
              </a:lnSpc>
              <a:buClr>
                <a:srgbClr val="EA2C42"/>
              </a:buClr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FF0000"/>
                </a:solidFill>
                <a:latin typeface="Arial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MÍNAR</a:t>
            </a:r>
            <a:r>
              <a:rPr lang="en-GB" sz="2600" dirty="0">
                <a:solidFill>
                  <a:srgbClr val="FF0000"/>
                </a:solidFill>
                <a:latin typeface="Arial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600" dirty="0" err="1">
                <a:solidFill>
                  <a:srgbClr val="FF0000"/>
                </a:solidFill>
                <a:latin typeface="Arial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SÍÐUR</a:t>
            </a:r>
            <a:br>
              <a:rPr lang="en-GB" sz="2600" dirty="0">
                <a:latin typeface="Arial"/>
                <a:cs typeface="Calibri"/>
              </a:rPr>
            </a:br>
            <a:r>
              <a:rPr lang="is-IS" sz="2400" dirty="0">
                <a:latin typeface="Arial"/>
                <a:cs typeface="Calibri"/>
              </a:rPr>
              <a:t>Styrkir</a:t>
            </a:r>
            <a:r>
              <a:rPr lang="en-GB" sz="2400" dirty="0">
                <a:latin typeface="Arial"/>
                <a:cs typeface="Calibri"/>
              </a:rPr>
              <a:t> og </a:t>
            </a:r>
            <a:r>
              <a:rPr lang="en-GB" sz="2400" dirty="0" err="1">
                <a:latin typeface="Arial"/>
                <a:cs typeface="Calibri"/>
              </a:rPr>
              <a:t>sjóðir</a:t>
            </a:r>
            <a:r>
              <a:rPr lang="en-GB" sz="2400" dirty="0">
                <a:latin typeface="Arial"/>
                <a:cs typeface="Calibri"/>
              </a:rPr>
              <a:t>, </a:t>
            </a:r>
            <a:r>
              <a:rPr lang="en-GB" sz="2400" dirty="0" err="1">
                <a:latin typeface="Arial"/>
                <a:cs typeface="Calibri"/>
              </a:rPr>
              <a:t>mín</a:t>
            </a:r>
            <a:r>
              <a:rPr lang="en-GB" sz="2400" dirty="0">
                <a:latin typeface="Arial"/>
                <a:cs typeface="Calibri"/>
              </a:rPr>
              <a:t> </a:t>
            </a:r>
            <a:r>
              <a:rPr lang="en-GB" sz="2400" dirty="0" err="1">
                <a:latin typeface="Arial"/>
                <a:cs typeface="Calibri"/>
              </a:rPr>
              <a:t>kjör</a:t>
            </a:r>
            <a:r>
              <a:rPr lang="en-GB" sz="2400" dirty="0">
                <a:latin typeface="Arial"/>
                <a:cs typeface="Calibri"/>
              </a:rPr>
              <a:t>, </a:t>
            </a:r>
            <a:r>
              <a:rPr lang="en-GB" sz="2400" dirty="0" err="1">
                <a:latin typeface="Arial"/>
                <a:cs typeface="Calibri"/>
              </a:rPr>
              <a:t>félagsskírteini</a:t>
            </a:r>
            <a:r>
              <a:rPr lang="en-GB" sz="2400" dirty="0">
                <a:latin typeface="Arial"/>
                <a:cs typeface="Calibri"/>
              </a:rPr>
              <a:t>, </a:t>
            </a:r>
            <a:r>
              <a:rPr lang="en-GB" sz="2400" dirty="0" err="1">
                <a:latin typeface="Arial"/>
                <a:cs typeface="Calibri"/>
              </a:rPr>
              <a:t>afslættir</a:t>
            </a:r>
            <a:r>
              <a:rPr lang="en-GB" sz="2400" dirty="0">
                <a:latin typeface="Arial"/>
                <a:cs typeface="Calibri"/>
              </a:rPr>
              <a:t>, </a:t>
            </a:r>
            <a:r>
              <a:rPr lang="en-GB" sz="2400" dirty="0" err="1">
                <a:latin typeface="Arial"/>
                <a:cs typeface="Calibri"/>
              </a:rPr>
              <a:t>orlofsvefur</a:t>
            </a:r>
            <a:r>
              <a:rPr lang="en-GB" sz="2400" dirty="0">
                <a:latin typeface="Arial"/>
                <a:cs typeface="Calibri"/>
              </a:rPr>
              <a:t> </a:t>
            </a:r>
            <a:r>
              <a:rPr lang="en-GB" sz="2400" dirty="0" err="1">
                <a:latin typeface="Arial"/>
                <a:cs typeface="Calibri"/>
              </a:rPr>
              <a:t>samskipti</a:t>
            </a:r>
            <a:r>
              <a:rPr lang="en-GB" sz="2400" dirty="0">
                <a:latin typeface="Arial"/>
                <a:cs typeface="Calibri"/>
              </a:rPr>
              <a:t> </a:t>
            </a:r>
            <a:r>
              <a:rPr lang="en-GB" sz="2400" dirty="0" err="1">
                <a:latin typeface="Arial"/>
                <a:cs typeface="Calibri"/>
              </a:rPr>
              <a:t>o.fl</a:t>
            </a:r>
            <a:r>
              <a:rPr lang="en-GB" sz="2400" dirty="0">
                <a:latin typeface="Arial"/>
                <a:cs typeface="Calibri"/>
              </a:rPr>
              <a:t>.</a:t>
            </a:r>
          </a:p>
          <a:p>
            <a:pPr marL="285750" indent="-285750">
              <a:lnSpc>
                <a:spcPct val="110000"/>
              </a:lnSpc>
              <a:buClr>
                <a:srgbClr val="EA2C42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latin typeface="Arial"/>
                <a:cs typeface="Calibri"/>
              </a:rPr>
              <a:t>Sameyki.is - </a:t>
            </a:r>
            <a:r>
              <a:rPr lang="is-IS" sz="2600" dirty="0">
                <a:latin typeface="Arial"/>
                <a:cs typeface="Calibri"/>
              </a:rPr>
              <a:t>Upplýsingar, fréttir, kjarasamningar, orlofshús o.fl.</a:t>
            </a:r>
          </a:p>
          <a:p>
            <a:pPr marL="285750" indent="-285750">
              <a:lnSpc>
                <a:spcPct val="110000"/>
              </a:lnSpc>
              <a:buClr>
                <a:srgbClr val="EA2C42"/>
              </a:buClr>
              <a:buFont typeface="Arial" panose="020B0604020202020204" pitchFamily="34" charset="0"/>
              <a:buChar char="•"/>
            </a:pPr>
            <a:r>
              <a:rPr lang="en-GB" sz="2600" dirty="0" err="1">
                <a:latin typeface="Arial"/>
                <a:cs typeface="Calibri"/>
              </a:rPr>
              <a:t>Tímarit</a:t>
            </a:r>
            <a:r>
              <a:rPr lang="en-GB" sz="2600" dirty="0">
                <a:latin typeface="Arial"/>
                <a:cs typeface="Calibri"/>
              </a:rPr>
              <a:t> Sameykis - </a:t>
            </a:r>
            <a:r>
              <a:rPr lang="en-GB" sz="2600" dirty="0" err="1">
                <a:latin typeface="Arial"/>
                <a:cs typeface="Calibri"/>
              </a:rPr>
              <a:t>gefið</a:t>
            </a:r>
            <a:r>
              <a:rPr lang="en-GB" sz="2600" dirty="0">
                <a:latin typeface="Arial"/>
                <a:cs typeface="Calibri"/>
              </a:rPr>
              <a:t> </a:t>
            </a:r>
            <a:r>
              <a:rPr lang="en-GB" sz="2600" dirty="0" err="1">
                <a:latin typeface="Arial"/>
                <a:cs typeface="Calibri"/>
              </a:rPr>
              <a:t>út</a:t>
            </a:r>
            <a:r>
              <a:rPr lang="en-GB" sz="2600" dirty="0">
                <a:latin typeface="Arial"/>
                <a:cs typeface="Calibri"/>
              </a:rPr>
              <a:t> 4 </a:t>
            </a:r>
            <a:r>
              <a:rPr lang="en-GB" sz="2600" dirty="0" err="1">
                <a:latin typeface="Arial"/>
                <a:cs typeface="Calibri"/>
              </a:rPr>
              <a:t>sinnum</a:t>
            </a:r>
            <a:r>
              <a:rPr lang="en-GB" sz="2600" dirty="0">
                <a:latin typeface="Arial"/>
                <a:cs typeface="Calibri"/>
              </a:rPr>
              <a:t> á </a:t>
            </a:r>
            <a:r>
              <a:rPr lang="en-GB" sz="2600" dirty="0" err="1">
                <a:latin typeface="Arial"/>
                <a:cs typeface="Calibri"/>
              </a:rPr>
              <a:t>ári</a:t>
            </a:r>
            <a:r>
              <a:rPr lang="en-GB" sz="2600" dirty="0">
                <a:latin typeface="Arial"/>
                <a:cs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buClr>
                <a:srgbClr val="EA2C42"/>
              </a:buClr>
              <a:buFont typeface="Arial" panose="020B0604020202020204" pitchFamily="34" charset="0"/>
              <a:buChar char="•"/>
            </a:pPr>
            <a:r>
              <a:rPr lang="is-IS" sz="2600" dirty="0">
                <a:latin typeface="Arial"/>
                <a:cs typeface="Calibri"/>
              </a:rPr>
              <a:t>Sértímarit; orlofsblað, ársskýrsla, stofnun ársins </a:t>
            </a:r>
          </a:p>
          <a:p>
            <a:pPr marL="285750" indent="-285750">
              <a:lnSpc>
                <a:spcPct val="110000"/>
              </a:lnSpc>
              <a:buClr>
                <a:srgbClr val="EA2C42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Facebook og Instagram</a:t>
            </a:r>
            <a:r>
              <a:rPr lang="en-GB" sz="2400" dirty="0">
                <a:solidFill>
                  <a:srgbClr val="002853"/>
                </a:solidFill>
              </a:rPr>
              <a:t> </a:t>
            </a:r>
          </a:p>
          <a:p>
            <a:pPr marL="514350" indent="-228600">
              <a:lnSpc>
                <a:spcPct val="110000"/>
              </a:lnSpc>
              <a:buClr>
                <a:srgbClr val="EA2C42"/>
              </a:buClr>
              <a:buFont typeface="Arial"/>
              <a:buChar char="•"/>
            </a:pPr>
            <a:r>
              <a:rPr lang="en-GB" sz="2400" dirty="0">
                <a:solidFill>
                  <a:srgbClr val="EA2C4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www.facebook.com/sameyki</a:t>
            </a:r>
            <a:endParaRPr lang="en-GB" sz="2400" dirty="0">
              <a:solidFill>
                <a:srgbClr val="EA2C42"/>
              </a:solidFill>
            </a:endParaRPr>
          </a:p>
          <a:p>
            <a:pPr marL="514350" indent="-228600">
              <a:lnSpc>
                <a:spcPct val="110000"/>
              </a:lnSpc>
              <a:buClr>
                <a:srgbClr val="EA2C42"/>
              </a:buClr>
              <a:buFont typeface="Arial"/>
              <a:buChar char="•"/>
            </a:pPr>
            <a:r>
              <a:rPr lang="en-GB" sz="2400" dirty="0">
                <a:solidFill>
                  <a:srgbClr val="EA2C4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www.Instagram.com/sameyki</a:t>
            </a:r>
            <a:r>
              <a:rPr lang="en-GB" sz="2400" dirty="0">
                <a:solidFill>
                  <a:srgbClr val="EA2C42"/>
                </a:solidFill>
              </a:rPr>
              <a:t> </a:t>
            </a:r>
            <a:endParaRPr lang="en-GB" sz="2400" dirty="0">
              <a:solidFill>
                <a:srgbClr val="EA2C42"/>
              </a:solidFill>
              <a:latin typeface="+mn-lt"/>
              <a:cs typeface="+mn-cs"/>
            </a:endParaRPr>
          </a:p>
          <a:p>
            <a:pPr marL="285750" indent="-285750">
              <a:lnSpc>
                <a:spcPct val="110000"/>
              </a:lnSpc>
              <a:buClr>
                <a:srgbClr val="EA2C42"/>
              </a:buClr>
              <a:buFont typeface="Arial" panose="020B0604020202020204" pitchFamily="34" charset="0"/>
              <a:buChar char="•"/>
            </a:pPr>
            <a:r>
              <a:rPr lang="en-GB" sz="2600" dirty="0" err="1">
                <a:latin typeface="Arial"/>
                <a:cs typeface="Calibri"/>
              </a:rPr>
              <a:t>Veffréttabréf</a:t>
            </a:r>
            <a:r>
              <a:rPr lang="en-GB" sz="2600" dirty="0">
                <a:latin typeface="Arial"/>
                <a:cs typeface="Calibri"/>
              </a:rPr>
              <a:t> send </a:t>
            </a:r>
            <a:r>
              <a:rPr lang="en-GB" sz="2600" dirty="0" err="1">
                <a:latin typeface="Arial"/>
                <a:cs typeface="Calibri"/>
              </a:rPr>
              <a:t>út</a:t>
            </a:r>
            <a:r>
              <a:rPr lang="en-GB" sz="2600" dirty="0">
                <a:latin typeface="Arial"/>
                <a:cs typeface="Calibri"/>
              </a:rPr>
              <a:t> </a:t>
            </a:r>
            <a:r>
              <a:rPr lang="en-GB" sz="2600" dirty="0" err="1">
                <a:latin typeface="Arial"/>
                <a:cs typeface="Calibri"/>
              </a:rPr>
              <a:t>eftir</a:t>
            </a:r>
            <a:r>
              <a:rPr lang="en-GB" sz="2600" dirty="0">
                <a:latin typeface="Arial"/>
                <a:cs typeface="Calibri"/>
              </a:rPr>
              <a:t> </a:t>
            </a:r>
            <a:r>
              <a:rPr lang="en-GB" sz="2600" dirty="0" err="1">
                <a:latin typeface="Arial"/>
                <a:cs typeface="Calibri"/>
              </a:rPr>
              <a:t>þörfum</a:t>
            </a:r>
            <a:endParaRPr lang="en-GB" sz="2600" dirty="0">
              <a:latin typeface="Arial"/>
              <a:cs typeface="Calibri"/>
            </a:endParaRPr>
          </a:p>
        </p:txBody>
      </p:sp>
      <p:pic>
        <p:nvPicPr>
          <p:cNvPr id="5" name="Mynd 4" descr="Mynd sem inniheldur teikning, klippimyndir&#10;&#10;Lýsing sjálfkrafa búin til">
            <a:extLst>
              <a:ext uri="{FF2B5EF4-FFF2-40B4-BE49-F238E27FC236}">
                <a16:creationId xmlns:a16="http://schemas.microsoft.com/office/drawing/2014/main" id="{98A75086-AFA8-C71E-DA5D-4419C46657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7" t="8975" b="5392"/>
          <a:stretch/>
        </p:blipFill>
        <p:spPr>
          <a:xfrm>
            <a:off x="9319490" y="3650673"/>
            <a:ext cx="2113878" cy="190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79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38F0A4-9418-2576-269F-0E0118B4E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18" y="825191"/>
            <a:ext cx="8307659" cy="869794"/>
          </a:xfrm>
        </p:spPr>
        <p:txBody>
          <a:bodyPr/>
          <a:lstStyle/>
          <a:p>
            <a:r>
              <a:rPr lang="is-IS" sz="5400" dirty="0"/>
              <a:t> </a:t>
            </a:r>
            <a:r>
              <a:rPr lang="is-IS" sz="3600" dirty="0"/>
              <a:t>Starfsþróun</a:t>
            </a:r>
            <a:endParaRPr lang="en-US" sz="36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4FDB2CA-96FD-AF7E-5EBF-94F410E331CC}"/>
              </a:ext>
            </a:extLst>
          </p:cNvPr>
          <p:cNvSpPr txBox="1">
            <a:spLocks/>
          </p:cNvSpPr>
          <p:nvPr/>
        </p:nvSpPr>
        <p:spPr>
          <a:xfrm>
            <a:off x="825189" y="1694985"/>
            <a:ext cx="10731193" cy="4762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s-IS" b="1" dirty="0">
              <a:solidFill>
                <a:srgbClr val="002853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is-IS" b="1" dirty="0">
                <a:solidFill>
                  <a:srgbClr val="002853"/>
                </a:solidFill>
                <a:latin typeface="+mj-lt"/>
                <a:ea typeface="+mj-ea"/>
                <a:cs typeface="+mj-cs"/>
              </a:rPr>
              <a:t>Sameyki leggur áherslu á að félagsfólk eigi </a:t>
            </a:r>
            <a:br>
              <a:rPr lang="is-IS" b="1" dirty="0">
                <a:solidFill>
                  <a:srgbClr val="002853"/>
                </a:solidFill>
                <a:latin typeface="+mj-lt"/>
                <a:ea typeface="+mj-ea"/>
                <a:cs typeface="+mj-cs"/>
              </a:rPr>
            </a:br>
            <a:r>
              <a:rPr lang="is-IS" b="1" dirty="0">
                <a:solidFill>
                  <a:srgbClr val="002853"/>
                </a:solidFill>
                <a:latin typeface="+mj-lt"/>
                <a:ea typeface="+mj-ea"/>
                <a:cs typeface="+mj-cs"/>
              </a:rPr>
              <a:t>kost á að mennta sig:</a:t>
            </a:r>
          </a:p>
          <a:p>
            <a:pPr lvl="1"/>
            <a:r>
              <a:rPr lang="is-I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Fræðslusetrið Starfsmennt</a:t>
            </a:r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2000" dirty="0">
                <a:solidFill>
                  <a:srgbClr val="002853"/>
                </a:solidFill>
                <a:latin typeface="Arial" charset="0"/>
                <a:cs typeface="Arial" charset="0"/>
              </a:rPr>
              <a:t>frítt nám fyrir megnið af félagsfólki, starfs- og námsráðgjöf og raunfærnimat</a:t>
            </a:r>
          </a:p>
          <a:p>
            <a:pPr lvl="1"/>
            <a:r>
              <a:rPr lang="is-I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Framvegis miðstöð símenntunar </a:t>
            </a:r>
            <a:endParaRPr lang="is-I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s-I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Gott að vita námskeið </a:t>
            </a:r>
            <a:r>
              <a:rPr lang="is-IS" sz="2000" dirty="0">
                <a:solidFill>
                  <a:srgbClr val="002853"/>
                </a:solidFill>
                <a:latin typeface="Arial" charset="0"/>
                <a:cs typeface="Arial" charset="0"/>
              </a:rPr>
              <a:t>og fyrirlestrar frítt </a:t>
            </a:r>
            <a:r>
              <a:rPr lang="is-IS" sz="2000">
                <a:solidFill>
                  <a:srgbClr val="002853"/>
                </a:solidFill>
                <a:latin typeface="Arial" charset="0"/>
                <a:cs typeface="Arial" charset="0"/>
              </a:rPr>
              <a:t>fyrir félagsfólk Víða um land</a:t>
            </a:r>
            <a:endParaRPr lang="is-IS" sz="2000" dirty="0">
              <a:solidFill>
                <a:srgbClr val="002853"/>
              </a:solidFill>
              <a:latin typeface="Arial" charset="0"/>
              <a:cs typeface="Arial" charset="0"/>
            </a:endParaRPr>
          </a:p>
          <a:p>
            <a:pPr lvl="1"/>
            <a:r>
              <a:rPr lang="is-IS" sz="2000" dirty="0">
                <a:solidFill>
                  <a:srgbClr val="002853"/>
                </a:solidFill>
                <a:latin typeface="Arial" charset="0"/>
                <a:cs typeface="Arial" charset="0"/>
              </a:rPr>
              <a:t>Vinnustaðir geta sótt um styrki vegna fræðsluverkefna                 </a:t>
            </a:r>
          </a:p>
          <a:p>
            <a:pPr lvl="1"/>
            <a:r>
              <a:rPr lang="is-IS" sz="2000" dirty="0">
                <a:solidFill>
                  <a:srgbClr val="002853"/>
                </a:solidFill>
                <a:latin typeface="Arial" charset="0"/>
                <a:cs typeface="Arial" charset="0"/>
              </a:rPr>
              <a:t>Launað námsleyfi, sjá í kjarasamningum                               </a:t>
            </a:r>
          </a:p>
          <a:p>
            <a:pPr lvl="1"/>
            <a:endParaRPr lang="is-IS" sz="2000" b="1" dirty="0">
              <a:solidFill>
                <a:srgbClr val="002853"/>
              </a:solidFill>
              <a:latin typeface="Arial" charset="0"/>
              <a:cs typeface="Arial" charset="0"/>
            </a:endParaRPr>
          </a:p>
          <a:p>
            <a:pPr marL="457200" lvl="1" indent="0">
              <a:buNone/>
            </a:pPr>
            <a:endParaRPr lang="is-IS" sz="2000" b="1" dirty="0">
              <a:solidFill>
                <a:srgbClr val="002853"/>
              </a:solidFill>
              <a:latin typeface="Arial" charset="0"/>
              <a:cs typeface="Arial" charset="0"/>
            </a:endParaRPr>
          </a:p>
          <a:p>
            <a:pPr lvl="1"/>
            <a:endParaRPr lang="is-IS" sz="2000" b="1" dirty="0">
              <a:solidFill>
                <a:srgbClr val="002853"/>
              </a:solidFill>
              <a:latin typeface="Arial" charset="0"/>
              <a:cs typeface="Arial" charset="0"/>
            </a:endParaRPr>
          </a:p>
          <a:p>
            <a:pPr marL="457200" lvl="1" indent="0" algn="r">
              <a:buNone/>
            </a:pPr>
            <a:r>
              <a:rPr lang="is-I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Gróska og vöxtur</a:t>
            </a:r>
          </a:p>
        </p:txBody>
      </p:sp>
      <p:pic>
        <p:nvPicPr>
          <p:cNvPr id="7" name="Mynd 6" descr="Mynd sem inniheldur teikning, fatna�ur, klippimyndir&#10;&#10;Lýsing sjálfkrafa búin til">
            <a:extLst>
              <a:ext uri="{FF2B5EF4-FFF2-40B4-BE49-F238E27FC236}">
                <a16:creationId xmlns:a16="http://schemas.microsoft.com/office/drawing/2014/main" id="{34B5002A-89AF-901D-DA65-764090D27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0"/>
            <a:ext cx="3039637" cy="30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72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1C13746-C567-5C7B-320D-93E583BD4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6038" y="5319127"/>
            <a:ext cx="3575824" cy="1237786"/>
          </a:xfrm>
        </p:spPr>
        <p:txBody>
          <a:bodyPr/>
          <a:lstStyle/>
          <a:p>
            <a:r>
              <a:rPr lang="is-IS"/>
              <a:t>Takk fyrir </a:t>
            </a:r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F73F7093-9C37-0624-AD37-51CF31E27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27" y="867692"/>
            <a:ext cx="8835496" cy="44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9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7055" y="1063075"/>
            <a:ext cx="5593560" cy="897620"/>
          </a:xfrm>
        </p:spPr>
        <p:txBody>
          <a:bodyPr/>
          <a:lstStyle/>
          <a:p>
            <a:r>
              <a:rPr lang="is-IS" sz="5400" dirty="0"/>
              <a:t>Hlutverk </a:t>
            </a:r>
            <a:r>
              <a:rPr lang="is-IS" altLang="is-IS" dirty="0"/>
              <a:t>Sameykis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>
          <a:xfrm>
            <a:off x="917055" y="1960695"/>
            <a:ext cx="6134988" cy="4327456"/>
          </a:xfrm>
        </p:spPr>
        <p:txBody>
          <a:bodyPr lIns="91440" tIns="45720" rIns="91440" bIns="45720" anchor="t">
            <a:normAutofit fontScale="70000" lnSpcReduction="20000"/>
          </a:bodyPr>
          <a:lstStyle/>
          <a:p>
            <a:pPr marL="228600" indent="-228600">
              <a:lnSpc>
                <a:spcPct val="120000"/>
              </a:lnSpc>
              <a:buClr>
                <a:srgbClr val="EA2C42"/>
              </a:buClr>
              <a:buFont typeface="Arial"/>
              <a:buChar char="•"/>
            </a:pPr>
            <a:r>
              <a:rPr lang="is-IS" sz="3200" dirty="0">
                <a:solidFill>
                  <a:srgbClr val="002853"/>
                </a:solidFill>
              </a:rPr>
              <a:t>Að vinna að hagsmunamálum félagsfólks, standa vörð um réttindi þeirra og beita sér gegn hvers konar misrétti í launagreiðslum og starfskjörum. </a:t>
            </a:r>
          </a:p>
          <a:p>
            <a:pPr marL="228600" indent="-228600">
              <a:lnSpc>
                <a:spcPct val="120000"/>
              </a:lnSpc>
              <a:buClr>
                <a:srgbClr val="EA2C42"/>
              </a:buClr>
              <a:buFont typeface="Arial"/>
              <a:buChar char="•"/>
            </a:pPr>
            <a:r>
              <a:rPr lang="is-IS" sz="3200" dirty="0">
                <a:solidFill>
                  <a:srgbClr val="002853"/>
                </a:solidFill>
              </a:rPr>
              <a:t>Félagið styður félagsfólk og veitir ráðgjöf vegna ráðningarkjara, starfskjara, eftirlauna, uppsagna, félagslegrar mismununar og annars sem máli skiptir í samræmi við tilgang félagsins.</a:t>
            </a:r>
          </a:p>
          <a:p>
            <a:pPr marL="228600" indent="-228600">
              <a:lnSpc>
                <a:spcPct val="120000"/>
              </a:lnSpc>
              <a:buClr>
                <a:srgbClr val="EA2C42"/>
              </a:buClr>
              <a:buFont typeface="Arial"/>
              <a:buChar char="•"/>
            </a:pPr>
            <a:r>
              <a:rPr lang="is-IS" sz="3200" dirty="0">
                <a:solidFill>
                  <a:srgbClr val="002853"/>
                </a:solidFill>
              </a:rPr>
              <a:t>Að fara með fyrirsvar einstaklinga, sem aðild eiga að félaginu, við gerð kjarasamninga.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2B27B0-70CF-1024-D086-0518C022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118" y="1273842"/>
            <a:ext cx="4583327" cy="50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648" y="886541"/>
            <a:ext cx="7117976" cy="1092518"/>
          </a:xfrm>
        </p:spPr>
        <p:txBody>
          <a:bodyPr>
            <a:normAutofit/>
          </a:bodyPr>
          <a:lstStyle/>
          <a:p>
            <a:r>
              <a:rPr lang="en-US" sz="3600"/>
              <a:t>Sameyki í </a:t>
            </a:r>
            <a:r>
              <a:rPr lang="en-US" sz="3600" err="1"/>
              <a:t>hnotskurn</a:t>
            </a:r>
            <a:endParaRPr lang="en-US" sz="360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1D990F4-1975-52E5-C92C-AE68372996F7}"/>
              </a:ext>
            </a:extLst>
          </p:cNvPr>
          <p:cNvSpPr>
            <a:spLocks noGrp="1"/>
          </p:cNvSpPr>
          <p:nvPr/>
        </p:nvSpPr>
        <p:spPr>
          <a:xfrm>
            <a:off x="1078648" y="2201220"/>
            <a:ext cx="10424445" cy="38562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A2C42"/>
              </a:buClr>
              <a:buFont typeface="Arial"/>
              <a:buChar char="•"/>
              <a:defRPr sz="2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8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16.308 félagar </a:t>
            </a:r>
          </a:p>
          <a:p>
            <a:pPr lvl="1"/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14.015 í starfi, 2.293 í Lífeyrisdeild</a:t>
            </a:r>
          </a:p>
          <a:p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Konur 63% - Karlar 37%</a:t>
            </a:r>
          </a:p>
          <a:p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Meðalaldur: 38,1 ár</a:t>
            </a:r>
          </a:p>
          <a:p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Fjölmennasti hópurinn 20-29 ára</a:t>
            </a:r>
          </a:p>
          <a:p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Félagsfólk af erlendum </a:t>
            </a:r>
            <a:r>
              <a:rPr lang="is-IS" altLang="is-IS" dirty="0" err="1">
                <a:latin typeface="Helvetica" panose="020B0604020202020204" pitchFamily="34" charset="0"/>
                <a:cs typeface="Helvetica" panose="020B0604020202020204" pitchFamily="34" charset="0"/>
              </a:rPr>
              <a:t>uppr</a:t>
            </a:r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. 9,6%</a:t>
            </a:r>
          </a:p>
          <a:p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80,7% eru á höfuðborgarsvæðinu</a:t>
            </a:r>
          </a:p>
          <a:p>
            <a:r>
              <a:rPr lang="is-IS" altLang="is-IS" dirty="0">
                <a:latin typeface="Helvetica" panose="020B0604020202020204" pitchFamily="34" charset="0"/>
                <a:cs typeface="Helvetica" panose="020B0604020202020204" pitchFamily="34" charset="0"/>
              </a:rPr>
              <a:t>19,3% utan höfuðborgarsvæðisins</a:t>
            </a:r>
          </a:p>
          <a:p>
            <a:endParaRPr lang="is-IS" dirty="0"/>
          </a:p>
          <a:p>
            <a:endParaRPr lang="en-U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11C743F8-FF0E-8D76-B8FA-C117A2173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4970" y="2395701"/>
            <a:ext cx="5425180" cy="3752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D8E73-78DC-1D8E-A248-2F0E93E4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542" y="1979059"/>
            <a:ext cx="5522734" cy="385629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AB407-28ED-9A60-D24E-A10F0BE74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5134" y="549656"/>
            <a:ext cx="1774825" cy="250825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en-US" dirty="0" err="1"/>
              <a:t>Nýliðafræðsla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F9085B6D-8F95-E142-5C1D-BB3B30E88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199" y="679714"/>
            <a:ext cx="10424720" cy="87245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is-IS" sz="3600" dirty="0"/>
              <a:t>Skipting félagsfólks milli atvinnurekanda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B66E2-B0D1-0005-517B-34C552152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36" y="1519896"/>
            <a:ext cx="9450119" cy="230537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4B6088-F11F-8546-A622-B24475B7DF9C}"/>
              </a:ext>
            </a:extLst>
          </p:cNvPr>
          <p:cNvSpPr>
            <a:spLocks noGrp="1"/>
          </p:cNvSpPr>
          <p:nvPr/>
        </p:nvSpPr>
        <p:spPr>
          <a:xfrm>
            <a:off x="1295636" y="3851127"/>
            <a:ext cx="9450119" cy="25439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A2C42"/>
              </a:buClr>
              <a:buFont typeface="Arial"/>
              <a:buChar char="•"/>
              <a:defRPr sz="2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8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alt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Sveitarfélög, Akranes og Seltjarnarnes </a:t>
            </a:r>
          </a:p>
          <a:p>
            <a:r>
              <a:rPr lang="is-IS" alt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Faxaflóahafnir, Félagsbústaðir, Orkuveitan, Strætó</a:t>
            </a:r>
          </a:p>
          <a:p>
            <a:r>
              <a:rPr lang="is-IS" alt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Klettabær, Ás styrktarfélag og Vinakot</a:t>
            </a:r>
          </a:p>
          <a:p>
            <a:r>
              <a:rPr lang="is-IS" alt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Isavia, Fríhöfnin, Matís, RARIK, RÚV, </a:t>
            </a:r>
          </a:p>
          <a:p>
            <a:r>
              <a:rPr lang="is-IS" altLang="is-IS" sz="2000" dirty="0">
                <a:latin typeface="Helvetica" panose="020B0604020202020204" pitchFamily="34" charset="0"/>
                <a:cs typeface="Helvetica" panose="020B0604020202020204" pitchFamily="34" charset="0"/>
              </a:rPr>
              <a:t>Sjálfseignastofnanir og SFV - Samtök fyrirtækja í velferðarþjónustu</a:t>
            </a:r>
          </a:p>
          <a:p>
            <a:endParaRPr lang="is-I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5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876492"/>
            <a:ext cx="9144000" cy="96163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is-IS" dirty="0"/>
              <a:t>Starfsstaðir félagsfólks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88375" y="498861"/>
            <a:ext cx="1774825" cy="250825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en-US" err="1"/>
              <a:t>Nýliðafræðsla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1219199" y="1840912"/>
            <a:ext cx="9626601" cy="4396115"/>
          </a:xfrm>
        </p:spPr>
        <p:txBody>
          <a:bodyPr/>
          <a:lstStyle/>
          <a:p>
            <a:pPr marL="0" indent="0">
              <a:buNone/>
            </a:pPr>
            <a:r>
              <a:rPr lang="is-IS" sz="2000" b="1" dirty="0">
                <a:latin typeface="Arial" panose="020B0604020202020204" pitchFamily="34" charset="0"/>
                <a:cs typeface="Arial" panose="020B0604020202020204" pitchFamily="34" charset="0"/>
              </a:rPr>
              <a:t>Starfsstaðir Reykjavíkurborgar </a:t>
            </a:r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eru tæplega 400 talsins, skiptast niður á 7 svið auk skrifstofa ráðhússins. </a:t>
            </a:r>
          </a:p>
          <a:p>
            <a:pPr lvl="1"/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Félagsfólk Sameykis starfar flest á Skóla- og frístundasviði og Velferðarsviði.</a:t>
            </a:r>
          </a:p>
          <a:p>
            <a:pPr lvl="1"/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Starfsfólk Reykjavíkurborgar eru um 11 þúsund, í Sameyki eru um 5.200. </a:t>
            </a:r>
          </a:p>
          <a:p>
            <a:pPr lvl="1"/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Svo eru fyrirtæki að hluta eða öllu leyti í eigu Reykjavíkurborgar, </a:t>
            </a:r>
            <a:r>
              <a:rPr lang="is-IS" sz="2000" dirty="0" err="1">
                <a:latin typeface="Arial" panose="020B0604020202020204" pitchFamily="34" charset="0"/>
                <a:cs typeface="Arial" panose="020B0604020202020204" pitchFamily="34" charset="0"/>
              </a:rPr>
              <a:t>s.s</a:t>
            </a:r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; Orkuveitan, Strætó </a:t>
            </a:r>
            <a:r>
              <a:rPr lang="is-IS" sz="2000" dirty="0" err="1"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, Faxaflóahafnir, Félagsbústaðir o.fl. </a:t>
            </a:r>
          </a:p>
          <a:p>
            <a:pPr marL="0" indent="0">
              <a:buNone/>
            </a:pPr>
            <a:r>
              <a:rPr lang="is-IS" sz="2000" b="1" dirty="0">
                <a:latin typeface="Arial" panose="020B0604020202020204" pitchFamily="34" charset="0"/>
                <a:cs typeface="Arial" panose="020B0604020202020204" pitchFamily="34" charset="0"/>
              </a:rPr>
              <a:t>Stofnanir ríkisins </a:t>
            </a:r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eru um150 talsins, fyrir utan opinber hlutafélög eða lögaðila sem eru að hluta eða öllu leyti í eigu ríkisins, </a:t>
            </a:r>
            <a:r>
              <a:rPr lang="is-IS" sz="2000" dirty="0" err="1">
                <a:latin typeface="Arial" panose="020B0604020202020204" pitchFamily="34" charset="0"/>
                <a:cs typeface="Arial" panose="020B0604020202020204" pitchFamily="34" charset="0"/>
              </a:rPr>
              <a:t>s.s</a:t>
            </a:r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;  ÁTVR, Isavia, Landsvirkjun o.fl. </a:t>
            </a:r>
          </a:p>
          <a:p>
            <a:pPr lvl="1"/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Flestar ríkisstofnanir heyra undir dómstólaráðuneyti, mennta- og barnamálaráðuneyti, heilbrigðisráðuneyti og menningar-, nýsköpunar- og háskólaráðuneyti.  </a:t>
            </a:r>
          </a:p>
          <a:p>
            <a:pPr lvl="1"/>
            <a:r>
              <a:rPr lang="is-IS" sz="2000" dirty="0">
                <a:latin typeface="Arial" panose="020B0604020202020204" pitchFamily="34" charset="0"/>
                <a:cs typeface="Arial" panose="020B0604020202020204" pitchFamily="34" charset="0"/>
              </a:rPr>
              <a:t>Ríkisstarfsmenn eru í kringum 23 þúsund, í Sameyki eru um 5.000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74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941802"/>
            <a:ext cx="9144000" cy="94297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is-IS" dirty="0"/>
              <a:t>Starfsstaðir félagsfólks </a:t>
            </a:r>
            <a:r>
              <a:rPr lang="en-US" dirty="0" err="1"/>
              <a:t>frh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79314" y="591848"/>
            <a:ext cx="1774825" cy="250825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en-US" dirty="0" err="1"/>
              <a:t>Nýliðafræðsla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1219199" y="1767949"/>
            <a:ext cx="9734940" cy="4699911"/>
          </a:xfrm>
        </p:spPr>
        <p:txBody>
          <a:bodyPr/>
          <a:lstStyle/>
          <a:p>
            <a:pPr marL="0" indent="0">
              <a:buNone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Sveitarfélög</a:t>
            </a:r>
            <a:endParaRPr lang="is-IS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Félagsfólk sem starfar á Akranesi og Seltjarnarnesi er félagsfólk í  Sameyki í alls konar störfum (sameiningar 2007 og 2013)</a:t>
            </a:r>
          </a:p>
          <a:p>
            <a:r>
              <a:rPr lang="is-I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Félagsfólk sem starfar hjá öðrum sveitarfélögum var í starfi við flutning málefna fatlaðra til sveitarfélaga árið 2010 og óskuðu eftir að halda áfram félagsaðild (sólarlag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s-IS" sz="2000" dirty="0"/>
          </a:p>
          <a:p>
            <a:pPr marL="0" indent="0">
              <a:buNone/>
            </a:pPr>
            <a:r>
              <a:rPr lang="is-IS" sz="1400" dirty="0"/>
              <a:t>  </a:t>
            </a:r>
            <a:br>
              <a:rPr lang="is-IS" dirty="0"/>
            </a:br>
            <a:r>
              <a:rPr lang="is-IS" dirty="0"/>
              <a:t>Samband íslenskra sveitarfélaga er málsvari sveitarfélaganna</a:t>
            </a:r>
          </a:p>
          <a:p>
            <a:r>
              <a:rPr lang="is-IS" sz="2000" dirty="0"/>
              <a:t>Hlutverk þess er að þjóna sveitarfélögum á sviði vinnumarkaðsmála, annast kjarasamningsgerð og hafa fyrirsvar í kjaramálum fyrir þau sveitarfélög sem veita umboð sitt til þess, hafa frumkvæði að rannsóknum og sinna upplýsingagjöf, eftir því sem við á.</a:t>
            </a:r>
            <a:br>
              <a:rPr lang="is-IS" sz="2000" dirty="0"/>
            </a:br>
            <a:r>
              <a:rPr lang="is-IS" dirty="0"/>
              <a:t>                                      </a:t>
            </a:r>
            <a:r>
              <a:rPr lang="is-IS" sz="1600" dirty="0"/>
              <a:t>Sveitarfélögin á Íslandi eru 64, samkvæmt tölum frá 1. janúar 2024.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49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46D4-C936-44C2-B8A8-1A2AE442D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885" y="1174043"/>
            <a:ext cx="7806598" cy="833177"/>
          </a:xfrm>
        </p:spPr>
        <p:txBody>
          <a:bodyPr>
            <a:normAutofit fontScale="90000"/>
          </a:bodyPr>
          <a:lstStyle/>
          <a:p>
            <a:r>
              <a:rPr lang="is-IS" sz="5600" b="1" i="0" u="none" strike="noStrike" dirty="0">
                <a:solidFill>
                  <a:srgbClr val="002853"/>
                </a:solidFill>
                <a:effectLst/>
                <a:latin typeface="Garamond" panose="02020404030301010803" pitchFamily="18" charset="0"/>
              </a:rPr>
              <a:t>Félagsfólk</a:t>
            </a:r>
            <a:r>
              <a:rPr lang="is-IS" sz="56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​</a:t>
            </a:r>
            <a:r>
              <a:rPr lang="is-IS" sz="5600" b="1" i="0" u="none" strike="noStrike" dirty="0">
                <a:solidFill>
                  <a:srgbClr val="002853"/>
                </a:solidFill>
                <a:effectLst/>
                <a:latin typeface="Garamond" panose="02020404030301010803" pitchFamily="18" charset="0"/>
              </a:rPr>
              <a:t> og upprunaland </a:t>
            </a:r>
            <a:br>
              <a:rPr lang="en-US" sz="2700" b="1" dirty="0"/>
            </a:br>
            <a:endParaRPr lang="is-IS" sz="27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497B897-05CC-74DC-8F29-35C2411AD9EE}"/>
              </a:ext>
            </a:extLst>
          </p:cNvPr>
          <p:cNvSpPr>
            <a:spLocks noGrp="1"/>
          </p:cNvSpPr>
          <p:nvPr/>
        </p:nvSpPr>
        <p:spPr>
          <a:xfrm>
            <a:off x="6556917" y="4850780"/>
            <a:ext cx="4815484" cy="1206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A2C42"/>
              </a:buClr>
              <a:buFont typeface="Arial"/>
              <a:buChar char="•"/>
              <a:defRPr sz="2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8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31ED41-9FE5-FFB7-8F61-58E61CA38C75}"/>
              </a:ext>
            </a:extLst>
          </p:cNvPr>
          <p:cNvSpPr>
            <a:spLocks noGrp="1"/>
          </p:cNvSpPr>
          <p:nvPr/>
        </p:nvSpPr>
        <p:spPr>
          <a:xfrm>
            <a:off x="1378885" y="2286000"/>
            <a:ext cx="9993516" cy="41695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A2C42"/>
              </a:buClr>
              <a:buFont typeface="Arial"/>
              <a:buChar char="•"/>
              <a:defRPr sz="2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8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A2C42"/>
              </a:buClr>
              <a:buFont typeface="Arial"/>
              <a:buChar char="•"/>
              <a:defRPr sz="1400" b="0" i="0" kern="12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altLang="is-IS" dirty="0"/>
              <a:t>Þýtt efni á vef á ensku og pólsku </a:t>
            </a:r>
            <a:br>
              <a:rPr lang="is-IS" altLang="is-IS" dirty="0"/>
            </a:br>
            <a:br>
              <a:rPr lang="is-IS" altLang="is-IS" dirty="0"/>
            </a:br>
            <a:r>
              <a:rPr lang="is-IS" altLang="is-IS" dirty="0"/>
              <a:t>9.6% af erlendum uppruna frá 72 þjóðlöndum. </a:t>
            </a:r>
            <a:r>
              <a:rPr lang="is-IS" altLang="is-IS"/>
              <a:t>Flestir koma </a:t>
            </a:r>
            <a:r>
              <a:rPr lang="is-IS" altLang="is-IS" dirty="0"/>
              <a:t>frá Póllandi</a:t>
            </a:r>
          </a:p>
          <a:p>
            <a:pPr marL="0" indent="0">
              <a:buNone/>
            </a:pPr>
            <a:r>
              <a:rPr lang="is-IS" altLang="is-IS" dirty="0"/>
              <a:t>Upplýsingar á vef </a:t>
            </a:r>
          </a:p>
          <a:p>
            <a:r>
              <a:rPr lang="is-IS" dirty="0"/>
              <a:t>Um Sameyki</a:t>
            </a:r>
          </a:p>
          <a:p>
            <a:r>
              <a:rPr lang="is-IS" dirty="0"/>
              <a:t>Réttindi félagsfólks </a:t>
            </a:r>
          </a:p>
          <a:p>
            <a:r>
              <a:rPr lang="is-IS" dirty="0"/>
              <a:t>Algengar spurningar</a:t>
            </a:r>
          </a:p>
          <a:p>
            <a:r>
              <a:rPr lang="is-IS" dirty="0"/>
              <a:t>Úthlutunarreglur fræðslusjóða</a:t>
            </a:r>
          </a:p>
          <a:p>
            <a:r>
              <a:rPr lang="is-IS" dirty="0"/>
              <a:t>Úthlutunarreglur Styrktar- og sjúkrasjóðs </a:t>
            </a:r>
          </a:p>
          <a:p>
            <a:endParaRPr lang="is-I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0D814-3983-B21E-4E86-CCAA9EAAE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083" y="3643910"/>
            <a:ext cx="649166" cy="6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3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8AF0A5-E205-1019-8571-7B8380008B39}"/>
              </a:ext>
            </a:extLst>
          </p:cNvPr>
          <p:cNvSpPr txBox="1"/>
          <p:nvPr/>
        </p:nvSpPr>
        <p:spPr>
          <a:xfrm>
            <a:off x="3571875" y="1790700"/>
            <a:ext cx="486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Skipurit í vinnslu, kemur hér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46CE5-041E-9296-BDBF-8D4F37EE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53" y="85033"/>
            <a:ext cx="10079405" cy="66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27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pCaseResponsible xmlns="3d815d55-d4f1-4917-a2d6-8f3ac7defde3">
      <UserInfo>
        <DisplayName>Jakobína Þórðardóttir</DisplayName>
        <AccountId>33</AccountId>
        <AccountType/>
      </UserInfo>
    </wpCaseResponsible>
    <wp_tag xmlns="abbeec68-b05e-4e2e-88e5-2ac3e13fe809">Í vinnslu</wp_tag>
    <wpItemLocation xmlns="14bfd2bb-3d4a-4549-9197-f3410a8da64b">d9a419dc042d423b9ba18cea572b492a;264010fde1ef4e149ed0c809a1829dec;4;47dd136a0557444faa8f88c4557bb100;1289;</wpItemLocation>
    <wpCaseID xmlns="3d815d55-d4f1-4917-a2d6-8f3ac7defde3">M2025-11-0234</wpCaseID>
    <wpBusinessModule xmlns="4b01fcec-c5c1-4694-afcb-62db99b5f6c2">Mál</wpBusinessModule>
    <j2d3ce7957fc4909a9c4f63652214d86 xmlns="4b01fcec-c5c1-4694-afcb-62db99b5f6c2">
      <Terms xmlns="http://schemas.microsoft.com/office/infopath/2007/PartnerControls">
        <TermInfo xmlns="http://schemas.microsoft.com/office/infopath/2007/PartnerControls">
          <TermName xmlns="http://schemas.microsoft.com/office/infopath/2007/PartnerControls">Kynning/Fyrirlestur</TermName>
          <TermId xmlns="http://schemas.microsoft.com/office/infopath/2007/PartnerControls">2eb964db-fdc6-4f37-93ca-72c9d79e1ca7</TermId>
        </TermInfo>
      </Terms>
    </j2d3ce7957fc4909a9c4f63652214d86>
    <Dagsetning xmlns="4b01fcec-c5c1-4694-afcb-62db99b5f6c2" xsi:nil="true"/>
    <wpSentReceived xmlns="4b01fcec-c5c1-4694-afcb-62db99b5f6c2" xsi:nil="true"/>
    <wpSenderReceiver xmlns="4b01fcec-c5c1-4694-afcb-62db99b5f6c2" xsi:nil="true"/>
    <MediaServiceAutoKeyPoints xmlns="0e490149-f3b0-444d-8471-2b3df21f8284" xsi:nil="true"/>
    <MediaServiceKeyPoints xmlns="0e490149-f3b0-444d-8471-2b3df21f8284" xsi:nil="true"/>
    <Undirritun xmlns="4b01fcec-c5c1-4694-afcb-62db99b5f6c2" xsi:nil="true"/>
    <TaxCatchAll xmlns="cc8ae1e0-f1a2-4fc7-9263-b851d0340463">
      <Value>41</Value>
      <Value>47</Value>
      <Value>73</Value>
    </TaxCatchAll>
    <wpParent xmlns="f3a33bd8-8ec1-442c-aaa5-1e3a73920a80">Sameyki - stéttarfélag í almann - 6202693449</wpParent>
    <Sameyki_x0020__x002d__x0020_A_x0 xmlns="f3a33bd8-8ec1-442c-aaa5-1e3a73920a80">Opið mál (almennt)</Sameyki_x0020__x002d__x0020_A_x0>
    <wp_entitynamefield xmlns="f3a33bd8-8ec1-442c-aaa5-1e3a73920a80">Vinnustaðakynningar</wp_entitynamefield>
    <F_x00e9_lagsmadur xmlns="f3a33bd8-8ec1-442c-aaa5-1e3a73920a80" xsi:nil="true"/>
    <Tegund_x0020_m_x00e1_ls xmlns="f3a33bd8-8ec1-442c-aaa5-1e3a73920a80" xsi:nil="true"/>
    <ma4bc23b7d3c4e3aa43fd969823c7a03 xmlns="f3a33bd8-8ec1-442c-aaa5-1e3a73920a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15.05 Félagsfundir</TermName>
          <TermId xmlns="http://schemas.microsoft.com/office/infopath/2007/PartnerControls">a2275eca-eb10-4965-acdc-a75fe66a931f</TermId>
        </TermInfo>
      </Terms>
    </ma4bc23b7d3c4e3aa43fd969823c7a03>
    <wpRelationSets xmlns="4b01fcec-c5c1-4694-afcb-62db99b5f6c2" xsi:nil="true"/>
    <wpHasRelatedContent xmlns="4b01fcec-c5c1-4694-afcb-62db99b5f6c2">false</wpHasRelatedContent>
    <i7de7c2643e1409892418b7c303eaeb1 xmlns="f3a33bd8-8ec1-442c-aaa5-1e3a73920a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Fræðsla</TermName>
          <TermId xmlns="http://schemas.microsoft.com/office/infopath/2007/PartnerControls">de423883-abc0-4ebc-a588-3aa208e9b230</TermId>
        </TermInfo>
      </Terms>
    </i7de7c2643e1409892418b7c303eaeb1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kjal" ma:contentTypeID="0x010100576A77EF0BD03648AE57C5E755ABA29C003D8A8532679883438BD8630FB82BB5F0" ma:contentTypeVersion="19" ma:contentTypeDescription="Create a new document." ma:contentTypeScope="" ma:versionID="b06a8a179d8d8433dd4fab57d57e1478">
  <xsd:schema xmlns:xsd="http://www.w3.org/2001/XMLSchema" xmlns:xs="http://www.w3.org/2001/XMLSchema" xmlns:p="http://schemas.microsoft.com/office/2006/metadata/properties" xmlns:ns2="4b01fcec-c5c1-4694-afcb-62db99b5f6c2" xmlns:ns3="cc8ae1e0-f1a2-4fc7-9263-b851d0340463" xmlns:ns4="14bfd2bb-3d4a-4549-9197-f3410a8da64b" xmlns:ns5="f3a33bd8-8ec1-442c-aaa5-1e3a73920a80" xmlns:ns6="3d815d55-d4f1-4917-a2d6-8f3ac7defde3" xmlns:ns7="abbeec68-b05e-4e2e-88e5-2ac3e13fe809" xmlns:ns8="0e490149-f3b0-444d-8471-2b3df21f8284" targetNamespace="http://schemas.microsoft.com/office/2006/metadata/properties" ma:root="true" ma:fieldsID="66564181918254b43f7bb9963e7d66a0" ns2:_="" ns3:_="" ns4:_="" ns5:_="" ns6:_="" ns7:_="" ns8:_="">
    <xsd:import namespace="4b01fcec-c5c1-4694-afcb-62db99b5f6c2"/>
    <xsd:import namespace="cc8ae1e0-f1a2-4fc7-9263-b851d0340463"/>
    <xsd:import namespace="14bfd2bb-3d4a-4549-9197-f3410a8da64b"/>
    <xsd:import namespace="f3a33bd8-8ec1-442c-aaa5-1e3a73920a80"/>
    <xsd:import namespace="3d815d55-d4f1-4917-a2d6-8f3ac7defde3"/>
    <xsd:import namespace="abbeec68-b05e-4e2e-88e5-2ac3e13fe809"/>
    <xsd:import namespace="0e490149-f3b0-444d-8471-2b3df21f8284"/>
    <xsd:element name="properties">
      <xsd:complexType>
        <xsd:sequence>
          <xsd:element name="documentManagement">
            <xsd:complexType>
              <xsd:all>
                <xsd:element ref="ns2:wpSenderReceiver" minOccurs="0"/>
                <xsd:element ref="ns2:wpSentReceived" minOccurs="0"/>
                <xsd:element ref="ns2:Dagsetning" minOccurs="0"/>
                <xsd:element ref="ns4:wpItemLocation" minOccurs="0"/>
                <xsd:element ref="ns5:wp_entitynamefield" minOccurs="0"/>
                <xsd:element ref="ns5:wpParent" minOccurs="0"/>
                <xsd:element ref="ns6:wpCaseID" minOccurs="0"/>
                <xsd:element ref="ns6:wpCaseResponsible" minOccurs="0"/>
                <xsd:element ref="ns2:wpBusinessModule" minOccurs="0"/>
                <xsd:element ref="ns5:Sameyki_x0020__x002d__x0020_A_x0" minOccurs="0"/>
                <xsd:element ref="ns7:wp_tag" minOccurs="0"/>
                <xsd:element ref="ns8:MediaServiceAutoKeyPoints" minOccurs="0"/>
                <xsd:element ref="ns8:MediaServiceKeyPoints" minOccurs="0"/>
                <xsd:element ref="ns5:Tegund_x0020_m_x00e1_ls" minOccurs="0"/>
                <xsd:element ref="ns5:F_x00e9_lagsmadur" minOccurs="0"/>
                <xsd:element ref="ns2:Undirritun" minOccurs="0"/>
                <xsd:element ref="ns2:wpRelationSets" minOccurs="0"/>
                <xsd:element ref="ns2:wpHasRelatedContent" minOccurs="0"/>
                <xsd:element ref="ns3:TaxCatchAllLabel" minOccurs="0"/>
                <xsd:element ref="ns5:ma4bc23b7d3c4e3aa43fd969823c7a03" minOccurs="0"/>
                <xsd:element ref="ns5:i7de7c2643e1409892418b7c303eaeb1" minOccurs="0"/>
                <xsd:element ref="ns2:j2d3ce7957fc4909a9c4f63652214d86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1fcec-c5c1-4694-afcb-62db99b5f6c2" elementFormDefault="qualified">
    <xsd:import namespace="http://schemas.microsoft.com/office/2006/documentManagement/types"/>
    <xsd:import namespace="http://schemas.microsoft.com/office/infopath/2007/PartnerControls"/>
    <xsd:element name="wpSenderReceiver" ma:index="3" nillable="true" ma:displayName="Sendandi/Móttakandi" ma:internalName="wpSenderReceiver">
      <xsd:simpleType>
        <xsd:restriction base="dms:Text"/>
      </xsd:simpleType>
    </xsd:element>
    <xsd:element name="wpSentReceived" ma:index="4" nillable="true" ma:displayName="Sent/Móttekið" ma:internalName="wpSentReceived">
      <xsd:simpleType>
        <xsd:restriction base="dms:DateTime"/>
      </xsd:simpleType>
    </xsd:element>
    <xsd:element name="Dagsetning" ma:index="5" nillable="true" ma:displayName="Dagsetning skjals" ma:format="DateOnly" ma:internalName="Dagsetning">
      <xsd:simpleType>
        <xsd:restriction base="dms:DateTime"/>
      </xsd:simpleType>
    </xsd:element>
    <xsd:element name="wpBusinessModule" ma:index="15" nillable="true" ma:displayName="Business Module" ma:default="Mál" ma:internalName="wpBusinessModule" ma:readOnly="false">
      <xsd:simpleType>
        <xsd:restriction base="dms:Text">
          <xsd:maxLength value="255"/>
        </xsd:restriction>
      </xsd:simpleType>
    </xsd:element>
    <xsd:element name="Undirritun" ma:index="23" nillable="true" ma:displayName="Undirritun" ma:internalName="Undirritun">
      <xsd:simpleType>
        <xsd:restriction base="dms:Text">
          <xsd:maxLength value="255"/>
        </xsd:restriction>
      </xsd:simpleType>
    </xsd:element>
    <xsd:element name="wpRelationSets" ma:index="24" nillable="true" ma:displayName="Relation Sets" ma:description="Contains data about an element's related content" ma:internalName="wpRelationSets" ma:readOnly="false">
      <xsd:simpleType>
        <xsd:restriction base="dms:Note"/>
      </xsd:simpleType>
    </xsd:element>
    <xsd:element name="wpHasRelatedContent" ma:index="25" nillable="true" ma:displayName="Has related content" ma:default="0" ma:description="Indicates whether an item has related content" ma:internalName="wpHasRelatedContent" ma:readOnly="false">
      <xsd:simpleType>
        <xsd:restriction base="dms:Boolean"/>
      </xsd:simpleType>
    </xsd:element>
    <xsd:element name="j2d3ce7957fc4909a9c4f63652214d86" ma:index="32" ma:taxonomy="true" ma:internalName="j2d3ce7957fc4909a9c4f63652214d86" ma:taxonomyFieldName="DocumentType" ma:displayName="Skjalategund" ma:fieldId="{32d3ce79-57fc-4909-a9c4-f63652214d86}" ma:sspId="69e35983-e08d-47c3-a094-1efefe166c60" ma:termSetId="130dce8d-d7e8-4bc0-abe1-a29642fdf56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ae1e0-f1a2-4fc7-9263-b851d0340463" elementFormDefault="qualified">
    <xsd:import namespace="http://schemas.microsoft.com/office/2006/documentManagement/types"/>
    <xsd:import namespace="http://schemas.microsoft.com/office/infopath/2007/PartnerControls"/>
    <xsd:element name="TaxCatchAllLabel" ma:index="26" nillable="true" ma:displayName="Taxonomy Catch All Column1" ma:hidden="true" ma:list="{a3f93f46-7a5a-4a26-b6de-64c892c1bcc5}" ma:internalName="TaxCatchAllLabel" ma:readOnly="true" ma:showField="CatchAllDataLabel" ma:web="cc8ae1e0-f1a2-4fc7-9263-b851d03404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33" nillable="true" ma:displayName="Taxonomy Catch All Column" ma:hidden="true" ma:list="{a3f93f46-7a5a-4a26-b6de-64c892c1bcc5}" ma:internalName="TaxCatchAll" ma:showField="CatchAllData" ma:web="cc8ae1e0-f1a2-4fc7-9263-b851d03404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10" nillable="true" ma:displayName="wpItemLocation" ma:default="d9a419dc042d423b9ba18cea572b492a;264010fde1ef4e149ed0c809a1829dec;4;47dd136a0557444faa8f88c4557bb100;1289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33bd8-8ec1-442c-aaa5-1e3a73920a80" elementFormDefault="qualified">
    <xsd:import namespace="http://schemas.microsoft.com/office/2006/documentManagement/types"/>
    <xsd:import namespace="http://schemas.microsoft.com/office/infopath/2007/PartnerControls"/>
    <xsd:element name="wp_entitynamefield" ma:index="11" nillable="true" ma:displayName="mal" ma:default="Vinnustaðakynningar" ma:internalName="wp_entitynamefield" ma:readOnly="false">
      <xsd:simpleType>
        <xsd:restriction base="dms:Text"/>
      </xsd:simpleType>
    </xsd:element>
    <xsd:element name="wpParent" ma:index="12" nillable="true" ma:displayName="Málsaðili" ma:default="Sameyki - stéttarfélag í almann - 6202693449" ma:internalName="wpParent" ma:readOnly="false">
      <xsd:simpleType>
        <xsd:restriction base="dms:Text"/>
      </xsd:simpleType>
    </xsd:element>
    <xsd:element name="Sameyki_x0020__x002d__x0020_A_x0" ma:index="17" nillable="true" ma:displayName="Aðgangshópar" ma:default="Opið mál (almennt)" ma:internalName="Sameyki_x0020__x002d__x0020_A_x0" ma:readOnly="false">
      <xsd:simpleType>
        <xsd:restriction base="dms:Text"/>
      </xsd:simpleType>
    </xsd:element>
    <xsd:element name="Tegund_x0020_m_x00e1_ls" ma:index="21" nillable="true" ma:displayName="Tegund máls" ma:default="" ma:internalName="Tegund_x0020_m_x00e1_ls" ma:readOnly="false">
      <xsd:simpleType>
        <xsd:restriction base="dms:Text"/>
      </xsd:simpleType>
    </xsd:element>
    <xsd:element name="F_x00e9_lagsmadur" ma:index="22" nillable="true" ma:displayName="Félagsmaður" ma:default="" ma:internalName="F_x00e9_lagsmadur" ma:readOnly="false">
      <xsd:simpleType>
        <xsd:restriction base="dms:Text"/>
      </xsd:simpleType>
    </xsd:element>
    <xsd:element name="ma4bc23b7d3c4e3aa43fd969823c7a03" ma:index="27" nillable="true" ma:taxonomy="true" ma:internalName="ma4bc23b7d3c4e3aa43fd969823c7a03" ma:taxonomyFieldName="Malalykill" ma:displayName="Málalykill" ma:readOnly="false" ma:default="41;#15.05 Félagsfundir|a2275eca-eb10-4965-acdc-a75fe66a931f" ma:fieldId="{6a4bc23b-7d3c-4e3a-a43f-d969823c7a03}" ma:sspId="69e35983-e08d-47c3-a094-1efefe166c60" ma:termSetId="55597238-c139-4225-bd0d-2bb08cdfb35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de7c2643e1409892418b7c303eaeb1" ma:index="28" nillable="true" ma:taxonomy="true" ma:internalName="i7de7c2643e1409892418b7c303eaeb1" ma:taxonomyFieldName="Efnisord" ma:displayName="Efnisorð" ma:readOnly="false" ma:default="" ma:fieldId="{27de7c26-43e1-4098-9241-8b7c303eaeb1}" ma:taxonomyMulti="true" ma:sspId="69e35983-e08d-47c3-a094-1efefe166c60" ma:termSetId="f390d2ad-8270-4119-a70b-485b26983e28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15d55-d4f1-4917-a2d6-8f3ac7defde3" elementFormDefault="qualified">
    <xsd:import namespace="http://schemas.microsoft.com/office/2006/documentManagement/types"/>
    <xsd:import namespace="http://schemas.microsoft.com/office/infopath/2007/PartnerControls"/>
    <xsd:element name="wpCaseID" ma:index="13" nillable="true" ma:displayName="Málsnúmer" ma:default="M2025-11-0234" ma:internalName="wpCaseID" ma:readOnly="false">
      <xsd:simpleType>
        <xsd:restriction base="dms:Text"/>
      </xsd:simpleType>
    </xsd:element>
    <xsd:element name="wpCaseResponsible" ma:index="14" nillable="true" ma:displayName="Ábyrgðaraðili" ma:default="" ma:internalName="wpCaseResponsible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18" nillable="true" ma:displayName="Stage tag" ma:default="Í vinnslu" ma:internalName="wp_tag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90149-f3b0-444d-8471-2b3df21f8284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68CF06-B04C-481B-B604-2434E6862710}">
  <ds:schemaRefs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4b01fcec-c5c1-4694-afcb-62db99b5f6c2"/>
    <ds:schemaRef ds:uri="0e490149-f3b0-444d-8471-2b3df21f8284"/>
    <ds:schemaRef ds:uri="http://schemas.microsoft.com/office/2006/documentManagement/types"/>
    <ds:schemaRef ds:uri="http://purl.org/dc/elements/1.1/"/>
    <ds:schemaRef ds:uri="3d815d55-d4f1-4917-a2d6-8f3ac7defde3"/>
    <ds:schemaRef ds:uri="abbeec68-b05e-4e2e-88e5-2ac3e13fe809"/>
    <ds:schemaRef ds:uri="f3a33bd8-8ec1-442c-aaa5-1e3a73920a80"/>
    <ds:schemaRef ds:uri="14bfd2bb-3d4a-4549-9197-f3410a8da64b"/>
    <ds:schemaRef ds:uri="cc8ae1e0-f1a2-4fc7-9263-b851d034046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3A93DA2-71AF-4F92-9178-4CC2B0FB70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12D34F-BC58-4010-B94A-30B2BD72D7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01fcec-c5c1-4694-afcb-62db99b5f6c2"/>
    <ds:schemaRef ds:uri="cc8ae1e0-f1a2-4fc7-9263-b851d0340463"/>
    <ds:schemaRef ds:uri="14bfd2bb-3d4a-4549-9197-f3410a8da64b"/>
    <ds:schemaRef ds:uri="f3a33bd8-8ec1-442c-aaa5-1e3a73920a80"/>
    <ds:schemaRef ds:uri="3d815d55-d4f1-4917-a2d6-8f3ac7defde3"/>
    <ds:schemaRef ds:uri="abbeec68-b05e-4e2e-88e5-2ac3e13fe809"/>
    <ds:schemaRef ds:uri="0e490149-f3b0-444d-8471-2b3df21f82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12546</TotalTime>
  <Words>2857</Words>
  <Application>Microsoft Office PowerPoint</Application>
  <PresentationFormat>Widescreen</PresentationFormat>
  <Paragraphs>388</Paragraphs>
  <Slides>25</Slides>
  <Notes>25</Notes>
  <HiddenSlides>7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</vt:lpstr>
      <vt:lpstr>Arial</vt:lpstr>
      <vt:lpstr>Calibri</vt:lpstr>
      <vt:lpstr>Esja</vt:lpstr>
      <vt:lpstr>Fira Sans</vt:lpstr>
      <vt:lpstr>Garamond</vt:lpstr>
      <vt:lpstr>Helvetica</vt:lpstr>
      <vt:lpstr>Helvetica Neue</vt:lpstr>
      <vt:lpstr>Open Sans</vt:lpstr>
      <vt:lpstr>Times New Roman</vt:lpstr>
      <vt:lpstr>Office Theme</vt:lpstr>
      <vt:lpstr>PowerPoint Presentation</vt:lpstr>
      <vt:lpstr> </vt:lpstr>
      <vt:lpstr>Hlutverk Sameykis</vt:lpstr>
      <vt:lpstr>Sameyki í hnotskurn</vt:lpstr>
      <vt:lpstr>Skipting félagsfólks milli atvinnurekanda</vt:lpstr>
      <vt:lpstr>Starfsstaðir félagsfólks</vt:lpstr>
      <vt:lpstr>Starfsstaðir félagsfólks frh.</vt:lpstr>
      <vt:lpstr>Félagsfólk​ og upprunaland  </vt:lpstr>
      <vt:lpstr>PowerPoint Presentation</vt:lpstr>
      <vt:lpstr>Stjórn Sameykis og skipulag</vt:lpstr>
      <vt:lpstr> Starfsfólk og verkefni</vt:lpstr>
      <vt:lpstr>Félagsstarf Sameykis</vt:lpstr>
      <vt:lpstr>Hlutverk trúnaðarmannaráðs </vt:lpstr>
      <vt:lpstr>Orlofsmál </vt:lpstr>
      <vt:lpstr>Kynning Styrktar- og  sjúkrasjóður</vt:lpstr>
      <vt:lpstr>Úthlutunarreglur Styrktar- og sjúkrasjóðs Sameykis  Reglurnar gilda frá 1. júlí 2025   1. Hver á rétt á styrk?  1.1. Félagsfólk þarf að greiða félagsgjöld í 6 mánuði af síðustu 12 mánuðum og þar af 3 mánuði samfellt fyrir umsóknardag til að öðlast rétt á styrkjum. Umsóknir miðast við þá dagsetningu sem umsókn er afgreidd. </vt:lpstr>
      <vt:lpstr>Styrkir veittir hjá styrktarsjóði:</vt:lpstr>
      <vt:lpstr>Sjúkradagpeningar - Úthlutunarreglur  </vt:lpstr>
      <vt:lpstr>PowerPoint Presentation</vt:lpstr>
      <vt:lpstr>Úthlutunarreglur Starfsmenntunarsjóðs  Gilda frá 1. september 2025   1. Hver á rétt á styrk?  1.1. Félagsfólk þarf að greiða félagsgjöld í 6 mánuði af síðustu 12 mánuðum til að öðlast rétt á styrkjum. Umsóknir miðast við þá dagsetningu sem umsókn er afgreidd. </vt:lpstr>
      <vt:lpstr>Styrkir veittir hjá Starfsmenntunarsjóði:</vt:lpstr>
      <vt:lpstr>Starfsþróunarstyrkir</vt:lpstr>
      <vt:lpstr>Upplýsingar til félagsfólks</vt:lpstr>
      <vt:lpstr> Starfsþróun</vt:lpstr>
      <vt:lpstr>Takk fyrir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Starfsemi Sameykis - Kynning í Dalskóla 17nov2025</dc:title>
  <dc:creator>Sólveig Jónasdóttir</dc:creator>
  <cp:lastModifiedBy>Jakobína Þórðardóttir</cp:lastModifiedBy>
  <cp:revision>27</cp:revision>
  <cp:lastPrinted>2025-11-18T11:57:22Z</cp:lastPrinted>
  <dcterms:created xsi:type="dcterms:W3CDTF">2020-01-31T09:36:31Z</dcterms:created>
  <dcterms:modified xsi:type="dcterms:W3CDTF">2025-11-19T13:45:49Z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0x010100576A77EF0BD03648AE57C5E755ABA29C003D8A8532679883438BD8630FB82BB5F0</vt:lpwstr>
  </property>
  <property fmtid="{D5CDD505-2E9C-101B-9397-08002B2CF9AE}" pid="3" name="DocumentType">
    <vt:lpwstr>73;#Kynning/Fyrirlestur|2eb964db-fdc6-4f37-93ca-72c9d79e1ca7</vt:lpwstr>
  </property>
  <property fmtid="{D5CDD505-2E9C-101B-9397-08002B2CF9AE}" pid="4" name="Efnisord">
    <vt:lpwstr>47;#Fræðsla|de423883-abc0-4ebc-a588-3aa208e9b230</vt:lpwstr>
  </property>
  <property fmtid="{D5CDD505-2E9C-101B-9397-08002B2CF9AE}" pid="5" name="Efnisord0">
    <vt:lpwstr>47;#Fræðsla|de423883-abc0-4ebc-a588-3aa208e9b230</vt:lpwstr>
  </property>
  <property fmtid="{D5CDD505-2E9C-101B-9397-08002B2CF9AE}" pid="6" name="Malalykill">
    <vt:lpwstr>41;#15.05 Félagsfundir|a2275eca-eb10-4965-acdc-a75fe66a931f</vt:lpwstr>
  </property>
</Properties>
</file>